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1"/>
  </p:notesMasterIdLst>
  <p:sldIdLst>
    <p:sldId id="256" r:id="rId5"/>
    <p:sldId id="261" r:id="rId6"/>
    <p:sldId id="263" r:id="rId7"/>
    <p:sldId id="264" r:id="rId8"/>
    <p:sldId id="276" r:id="rId9"/>
    <p:sldId id="265" r:id="rId10"/>
    <p:sldId id="266" r:id="rId11"/>
    <p:sldId id="267" r:id="rId12"/>
    <p:sldId id="268" r:id="rId13"/>
    <p:sldId id="269" r:id="rId14"/>
    <p:sldId id="270" r:id="rId15"/>
    <p:sldId id="271" r:id="rId16"/>
    <p:sldId id="272" r:id="rId17"/>
    <p:sldId id="273" r:id="rId18"/>
    <p:sldId id="275" r:id="rId19"/>
    <p:sldId id="259" r:id="rId2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843C"/>
    <a:srgbClr val="585858"/>
    <a:srgbClr val="ACBA99"/>
    <a:srgbClr val="D487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5A6F5D-C747-45C8-8C56-036E33345CDD}" v="9" dt="2024-06-05T07:10:02.73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Tappeiner" userId="d052544a-4b5e-4b47-a596-32aa0282f897" providerId="ADAL" clId="{364DD0F1-1AB9-4BC4-B426-2AF883753135}"/>
    <pc:docChg chg="modSld">
      <pc:chgData name="Michael Tappeiner" userId="d052544a-4b5e-4b47-a596-32aa0282f897" providerId="ADAL" clId="{364DD0F1-1AB9-4BC4-B426-2AF883753135}" dt="2024-01-17T08:17:27.354" v="262" actId="20577"/>
      <pc:docMkLst>
        <pc:docMk/>
      </pc:docMkLst>
      <pc:sldChg chg="modSp mod">
        <pc:chgData name="Michael Tappeiner" userId="d052544a-4b5e-4b47-a596-32aa0282f897" providerId="ADAL" clId="{364DD0F1-1AB9-4BC4-B426-2AF883753135}" dt="2024-01-17T08:15:35.094" v="83" actId="20577"/>
        <pc:sldMkLst>
          <pc:docMk/>
          <pc:sldMk cId="3340603210" sldId="264"/>
        </pc:sldMkLst>
        <pc:spChg chg="mod">
          <ac:chgData name="Michael Tappeiner" userId="d052544a-4b5e-4b47-a596-32aa0282f897" providerId="ADAL" clId="{364DD0F1-1AB9-4BC4-B426-2AF883753135}" dt="2024-01-17T08:15:35.094" v="83" actId="20577"/>
          <ac:spMkLst>
            <pc:docMk/>
            <pc:sldMk cId="3340603210" sldId="264"/>
            <ac:spMk id="9" creationId="{261C4133-2433-4659-B79B-0CC94FA5A434}"/>
          </ac:spMkLst>
        </pc:spChg>
      </pc:sldChg>
      <pc:sldChg chg="modSp mod">
        <pc:chgData name="Michael Tappeiner" userId="d052544a-4b5e-4b47-a596-32aa0282f897" providerId="ADAL" clId="{364DD0F1-1AB9-4BC4-B426-2AF883753135}" dt="2024-01-17T08:17:27.354" v="262" actId="20577"/>
        <pc:sldMkLst>
          <pc:docMk/>
          <pc:sldMk cId="1763737784" sldId="270"/>
        </pc:sldMkLst>
        <pc:spChg chg="mod">
          <ac:chgData name="Michael Tappeiner" userId="d052544a-4b5e-4b47-a596-32aa0282f897" providerId="ADAL" clId="{364DD0F1-1AB9-4BC4-B426-2AF883753135}" dt="2024-01-17T08:17:27.354" v="262" actId="20577"/>
          <ac:spMkLst>
            <pc:docMk/>
            <pc:sldMk cId="1763737784" sldId="270"/>
            <ac:spMk id="9" creationId="{261C4133-2433-4659-B79B-0CC94FA5A434}"/>
          </ac:spMkLst>
        </pc:spChg>
        <pc:graphicFrameChg chg="mod">
          <ac:chgData name="Michael Tappeiner" userId="d052544a-4b5e-4b47-a596-32aa0282f897" providerId="ADAL" clId="{364DD0F1-1AB9-4BC4-B426-2AF883753135}" dt="2024-01-17T08:16:54.089" v="219" actId="1036"/>
          <ac:graphicFrameMkLst>
            <pc:docMk/>
            <pc:sldMk cId="1763737784" sldId="270"/>
            <ac:graphicFrameMk id="2" creationId="{4C58281B-AA40-4D6B-B4B8-C79556FAEF93}"/>
          </ac:graphicFrameMkLst>
        </pc:graphicFrameChg>
      </pc:sldChg>
    </pc:docChg>
  </pc:docChgLst>
  <pc:docChgLst>
    <pc:chgData name="Michael Tappeiner" userId="d052544a-4b5e-4b47-a596-32aa0282f897" providerId="ADAL" clId="{1A5A6F5D-C747-45C8-8C56-036E33345CDD}"/>
    <pc:docChg chg="custSel addSld delSld modSld">
      <pc:chgData name="Michael Tappeiner" userId="d052544a-4b5e-4b47-a596-32aa0282f897" providerId="ADAL" clId="{1A5A6F5D-C747-45C8-8C56-036E33345CDD}" dt="2024-06-05T07:31:07.192" v="1382" actId="5793"/>
      <pc:docMkLst>
        <pc:docMk/>
      </pc:docMkLst>
      <pc:sldChg chg="modSp mod">
        <pc:chgData name="Michael Tappeiner" userId="d052544a-4b5e-4b47-a596-32aa0282f897" providerId="ADAL" clId="{1A5A6F5D-C747-45C8-8C56-036E33345CDD}" dt="2024-06-05T07:31:07.192" v="1382" actId="5793"/>
        <pc:sldMkLst>
          <pc:docMk/>
          <pc:sldMk cId="2179118869" sldId="265"/>
        </pc:sldMkLst>
        <pc:spChg chg="mod">
          <ac:chgData name="Michael Tappeiner" userId="d052544a-4b5e-4b47-a596-32aa0282f897" providerId="ADAL" clId="{1A5A6F5D-C747-45C8-8C56-036E33345CDD}" dt="2024-06-05T07:31:07.192" v="1382" actId="5793"/>
          <ac:spMkLst>
            <pc:docMk/>
            <pc:sldMk cId="2179118869" sldId="265"/>
            <ac:spMk id="9" creationId="{261C4133-2433-4659-B79B-0CC94FA5A434}"/>
          </ac:spMkLst>
        </pc:spChg>
      </pc:sldChg>
      <pc:sldChg chg="add del">
        <pc:chgData name="Michael Tappeiner" userId="d052544a-4b5e-4b47-a596-32aa0282f897" providerId="ADAL" clId="{1A5A6F5D-C747-45C8-8C56-036E33345CDD}" dt="2024-06-05T07:07:13.859" v="1"/>
        <pc:sldMkLst>
          <pc:docMk/>
          <pc:sldMk cId="59564352" sldId="276"/>
        </pc:sldMkLst>
      </pc:sldChg>
      <pc:sldChg chg="addSp delSp modSp add mod chgLayout">
        <pc:chgData name="Michael Tappeiner" userId="d052544a-4b5e-4b47-a596-32aa0282f897" providerId="ADAL" clId="{1A5A6F5D-C747-45C8-8C56-036E33345CDD}" dt="2024-06-05T07:30:21.366" v="1380" actId="20577"/>
        <pc:sldMkLst>
          <pc:docMk/>
          <pc:sldMk cId="1210785252" sldId="276"/>
        </pc:sldMkLst>
        <pc:spChg chg="add del mod">
          <ac:chgData name="Michael Tappeiner" userId="d052544a-4b5e-4b47-a596-32aa0282f897" providerId="ADAL" clId="{1A5A6F5D-C747-45C8-8C56-036E33345CDD}" dt="2024-06-05T07:07:42.071" v="3" actId="6264"/>
          <ac:spMkLst>
            <pc:docMk/>
            <pc:sldMk cId="1210785252" sldId="276"/>
            <ac:spMk id="2" creationId="{BE1B78F2-4037-E597-181D-FAE998A1CE2A}"/>
          </ac:spMkLst>
        </pc:spChg>
        <pc:spChg chg="del mod ord">
          <ac:chgData name="Michael Tappeiner" userId="d052544a-4b5e-4b47-a596-32aa0282f897" providerId="ADAL" clId="{1A5A6F5D-C747-45C8-8C56-036E33345CDD}" dt="2024-06-05T07:09:13.098" v="11" actId="478"/>
          <ac:spMkLst>
            <pc:docMk/>
            <pc:sldMk cId="1210785252" sldId="276"/>
            <ac:spMk id="6" creationId="{219DAB7E-503C-4FF9-A47A-A825C9822FF7}"/>
          </ac:spMkLst>
        </pc:spChg>
        <pc:spChg chg="mod">
          <ac:chgData name="Michael Tappeiner" userId="d052544a-4b5e-4b47-a596-32aa0282f897" providerId="ADAL" clId="{1A5A6F5D-C747-45C8-8C56-036E33345CDD}" dt="2024-06-05T07:10:23.857" v="43" actId="14100"/>
          <ac:spMkLst>
            <pc:docMk/>
            <pc:sldMk cId="1210785252" sldId="276"/>
            <ac:spMk id="7" creationId="{C1C38DFD-C4CA-45AE-9D66-524490698C74}"/>
          </ac:spMkLst>
        </pc:spChg>
        <pc:spChg chg="mod">
          <ac:chgData name="Michael Tappeiner" userId="d052544a-4b5e-4b47-a596-32aa0282f897" providerId="ADAL" clId="{1A5A6F5D-C747-45C8-8C56-036E33345CDD}" dt="2024-06-05T07:30:21.366" v="1380" actId="20577"/>
          <ac:spMkLst>
            <pc:docMk/>
            <pc:sldMk cId="1210785252" sldId="276"/>
            <ac:spMk id="9" creationId="{261C4133-2433-4659-B79B-0CC94FA5A434}"/>
          </ac:spMkLst>
        </pc:spChg>
      </pc:sldChg>
    </pc:docChg>
  </pc:docChgLst>
  <pc:docChgLst>
    <pc:chgData name="Anna Barbieri" userId="2901745a-e1f1-47b3-b158-9669c8353f9a" providerId="ADAL" clId="{75AEFCB2-24E4-43B8-BA4E-1601EC4CE1E6}"/>
    <pc:docChg chg="modSld">
      <pc:chgData name="Anna Barbieri" userId="2901745a-e1f1-47b3-b158-9669c8353f9a" providerId="ADAL" clId="{75AEFCB2-24E4-43B8-BA4E-1601EC4CE1E6}" dt="2024-04-08T10:07:24.719" v="53" actId="20577"/>
      <pc:docMkLst>
        <pc:docMk/>
      </pc:docMkLst>
      <pc:sldChg chg="modSp mod">
        <pc:chgData name="Anna Barbieri" userId="2901745a-e1f1-47b3-b158-9669c8353f9a" providerId="ADAL" clId="{75AEFCB2-24E4-43B8-BA4E-1601EC4CE1E6}" dt="2024-04-08T10:07:24.719" v="53" actId="20577"/>
        <pc:sldMkLst>
          <pc:docMk/>
          <pc:sldMk cId="3340603210" sldId="264"/>
        </pc:sldMkLst>
        <pc:spChg chg="mod">
          <ac:chgData name="Anna Barbieri" userId="2901745a-e1f1-47b3-b158-9669c8353f9a" providerId="ADAL" clId="{75AEFCB2-24E4-43B8-BA4E-1601EC4CE1E6}" dt="2024-04-08T10:07:24.719" v="53" actId="20577"/>
          <ac:spMkLst>
            <pc:docMk/>
            <pc:sldMk cId="3340603210" sldId="264"/>
            <ac:spMk id="9" creationId="{261C4133-2433-4659-B79B-0CC94FA5A434}"/>
          </ac:spMkLst>
        </pc:spChg>
      </pc:sldChg>
    </pc:docChg>
  </pc:docChgLst>
  <pc:docChgLst>
    <pc:chgData name="Anna Barbieri" userId="2901745a-e1f1-47b3-b158-9669c8353f9a" providerId="ADAL" clId="{C213B150-4C26-4F49-B509-E08512557562}"/>
    <pc:docChg chg="modSld">
      <pc:chgData name="Anna Barbieri" userId="2901745a-e1f1-47b3-b158-9669c8353f9a" providerId="ADAL" clId="{C213B150-4C26-4F49-B509-E08512557562}" dt="2023-04-26T08:58:41.997" v="0" actId="20577"/>
      <pc:docMkLst>
        <pc:docMk/>
      </pc:docMkLst>
      <pc:sldChg chg="modSp mod">
        <pc:chgData name="Anna Barbieri" userId="2901745a-e1f1-47b3-b158-9669c8353f9a" providerId="ADAL" clId="{C213B150-4C26-4F49-B509-E08512557562}" dt="2023-04-26T08:58:41.997" v="0" actId="20577"/>
        <pc:sldMkLst>
          <pc:docMk/>
          <pc:sldMk cId="3652570337" sldId="272"/>
        </pc:sldMkLst>
        <pc:graphicFrameChg chg="modGraphic">
          <ac:chgData name="Anna Barbieri" userId="2901745a-e1f1-47b3-b158-9669c8353f9a" providerId="ADAL" clId="{C213B150-4C26-4F49-B509-E08512557562}" dt="2023-04-26T08:58:41.997" v="0" actId="20577"/>
          <ac:graphicFrameMkLst>
            <pc:docMk/>
            <pc:sldMk cId="3652570337" sldId="272"/>
            <ac:graphicFrameMk id="5" creationId="{DC146477-2CD9-40FD-96F3-BB7A6FD44C7A}"/>
          </ac:graphicFrameMkLst>
        </pc:graphicFrameChg>
      </pc:sldChg>
    </pc:docChg>
  </pc:docChgLst>
  <pc:docChgLst>
    <pc:chgData name="Anna Barbieri" userId="2901745a-e1f1-47b3-b158-9669c8353f9a" providerId="ADAL" clId="{0C15D15F-A1A8-41A9-83E1-BFE67B397F9E}"/>
    <pc:docChg chg="undo custSel modSld">
      <pc:chgData name="Anna Barbieri" userId="2901745a-e1f1-47b3-b158-9669c8353f9a" providerId="ADAL" clId="{0C15D15F-A1A8-41A9-83E1-BFE67B397F9E}" dt="2024-01-12T07:21:59.001" v="958" actId="120"/>
      <pc:docMkLst>
        <pc:docMk/>
      </pc:docMkLst>
      <pc:sldChg chg="modSp mod">
        <pc:chgData name="Anna Barbieri" userId="2901745a-e1f1-47b3-b158-9669c8353f9a" providerId="ADAL" clId="{0C15D15F-A1A8-41A9-83E1-BFE67B397F9E}" dt="2024-01-10T15:24:30.037" v="109" actId="313"/>
        <pc:sldMkLst>
          <pc:docMk/>
          <pc:sldMk cId="1511618186" sldId="259"/>
        </pc:sldMkLst>
        <pc:spChg chg="mod">
          <ac:chgData name="Anna Barbieri" userId="2901745a-e1f1-47b3-b158-9669c8353f9a" providerId="ADAL" clId="{0C15D15F-A1A8-41A9-83E1-BFE67B397F9E}" dt="2024-01-10T15:24:30.037" v="109" actId="313"/>
          <ac:spMkLst>
            <pc:docMk/>
            <pc:sldMk cId="1511618186" sldId="259"/>
            <ac:spMk id="10" creationId="{C7E78A45-D509-4682-B205-A97C9B96F1D8}"/>
          </ac:spMkLst>
        </pc:spChg>
      </pc:sldChg>
      <pc:sldChg chg="modSp mod">
        <pc:chgData name="Anna Barbieri" userId="2901745a-e1f1-47b3-b158-9669c8353f9a" providerId="ADAL" clId="{0C15D15F-A1A8-41A9-83E1-BFE67B397F9E}" dt="2024-01-12T07:06:33.720" v="943" actId="20577"/>
        <pc:sldMkLst>
          <pc:docMk/>
          <pc:sldMk cId="4198709664" sldId="261"/>
        </pc:sldMkLst>
        <pc:spChg chg="mod">
          <ac:chgData name="Anna Barbieri" userId="2901745a-e1f1-47b3-b158-9669c8353f9a" providerId="ADAL" clId="{0C15D15F-A1A8-41A9-83E1-BFE67B397F9E}" dt="2024-01-12T07:06:33.720" v="943" actId="20577"/>
          <ac:spMkLst>
            <pc:docMk/>
            <pc:sldMk cId="4198709664" sldId="261"/>
            <ac:spMk id="9" creationId="{261C4133-2433-4659-B79B-0CC94FA5A434}"/>
          </ac:spMkLst>
        </pc:spChg>
      </pc:sldChg>
      <pc:sldChg chg="modSp mod">
        <pc:chgData name="Anna Barbieri" userId="2901745a-e1f1-47b3-b158-9669c8353f9a" providerId="ADAL" clId="{0C15D15F-A1A8-41A9-83E1-BFE67B397F9E}" dt="2024-01-10T15:19:47.535" v="36" actId="20577"/>
        <pc:sldMkLst>
          <pc:docMk/>
          <pc:sldMk cId="1934731819" sldId="263"/>
        </pc:sldMkLst>
        <pc:graphicFrameChg chg="modGraphic">
          <ac:chgData name="Anna Barbieri" userId="2901745a-e1f1-47b3-b158-9669c8353f9a" providerId="ADAL" clId="{0C15D15F-A1A8-41A9-83E1-BFE67B397F9E}" dt="2024-01-10T15:19:47.535" v="36" actId="20577"/>
          <ac:graphicFrameMkLst>
            <pc:docMk/>
            <pc:sldMk cId="1934731819" sldId="263"/>
            <ac:graphicFrameMk id="2" creationId="{57892A0E-C9C7-4756-BB5B-AF71C162BFBE}"/>
          </ac:graphicFrameMkLst>
        </pc:graphicFrameChg>
      </pc:sldChg>
      <pc:sldChg chg="modSp mod">
        <pc:chgData name="Anna Barbieri" userId="2901745a-e1f1-47b3-b158-9669c8353f9a" providerId="ADAL" clId="{0C15D15F-A1A8-41A9-83E1-BFE67B397F9E}" dt="2024-01-12T07:13:02.970" v="945" actId="20577"/>
        <pc:sldMkLst>
          <pc:docMk/>
          <pc:sldMk cId="3340603210" sldId="264"/>
        </pc:sldMkLst>
        <pc:spChg chg="mod">
          <ac:chgData name="Anna Barbieri" userId="2901745a-e1f1-47b3-b158-9669c8353f9a" providerId="ADAL" clId="{0C15D15F-A1A8-41A9-83E1-BFE67B397F9E}" dt="2024-01-12T07:13:02.970" v="945" actId="20577"/>
          <ac:spMkLst>
            <pc:docMk/>
            <pc:sldMk cId="3340603210" sldId="264"/>
            <ac:spMk id="9" creationId="{261C4133-2433-4659-B79B-0CC94FA5A434}"/>
          </ac:spMkLst>
        </pc:spChg>
      </pc:sldChg>
      <pc:sldChg chg="modSp mod">
        <pc:chgData name="Anna Barbieri" userId="2901745a-e1f1-47b3-b158-9669c8353f9a" providerId="ADAL" clId="{0C15D15F-A1A8-41A9-83E1-BFE67B397F9E}" dt="2024-01-12T07:14:12.453" v="947" actId="20577"/>
        <pc:sldMkLst>
          <pc:docMk/>
          <pc:sldMk cId="2179118869" sldId="265"/>
        </pc:sldMkLst>
        <pc:spChg chg="mod">
          <ac:chgData name="Anna Barbieri" userId="2901745a-e1f1-47b3-b158-9669c8353f9a" providerId="ADAL" clId="{0C15D15F-A1A8-41A9-83E1-BFE67B397F9E}" dt="2024-01-12T07:14:12.453" v="947" actId="20577"/>
          <ac:spMkLst>
            <pc:docMk/>
            <pc:sldMk cId="2179118869" sldId="265"/>
            <ac:spMk id="9" creationId="{261C4133-2433-4659-B79B-0CC94FA5A434}"/>
          </ac:spMkLst>
        </pc:spChg>
      </pc:sldChg>
      <pc:sldChg chg="modSp mod">
        <pc:chgData name="Anna Barbieri" userId="2901745a-e1f1-47b3-b158-9669c8353f9a" providerId="ADAL" clId="{0C15D15F-A1A8-41A9-83E1-BFE67B397F9E}" dt="2024-01-10T15:21:54.276" v="58" actId="313"/>
        <pc:sldMkLst>
          <pc:docMk/>
          <pc:sldMk cId="3602881603" sldId="266"/>
        </pc:sldMkLst>
        <pc:spChg chg="mod">
          <ac:chgData name="Anna Barbieri" userId="2901745a-e1f1-47b3-b158-9669c8353f9a" providerId="ADAL" clId="{0C15D15F-A1A8-41A9-83E1-BFE67B397F9E}" dt="2024-01-10T15:21:54.276" v="58" actId="313"/>
          <ac:spMkLst>
            <pc:docMk/>
            <pc:sldMk cId="3602881603" sldId="266"/>
            <ac:spMk id="9" creationId="{261C4133-2433-4659-B79B-0CC94FA5A434}"/>
          </ac:spMkLst>
        </pc:spChg>
      </pc:sldChg>
      <pc:sldChg chg="modSp mod">
        <pc:chgData name="Anna Barbieri" userId="2901745a-e1f1-47b3-b158-9669c8353f9a" providerId="ADAL" clId="{0C15D15F-A1A8-41A9-83E1-BFE67B397F9E}" dt="2024-01-10T15:22:38.472" v="76" actId="313"/>
        <pc:sldMkLst>
          <pc:docMk/>
          <pc:sldMk cId="3078086753" sldId="267"/>
        </pc:sldMkLst>
        <pc:graphicFrameChg chg="modGraphic">
          <ac:chgData name="Anna Barbieri" userId="2901745a-e1f1-47b3-b158-9669c8353f9a" providerId="ADAL" clId="{0C15D15F-A1A8-41A9-83E1-BFE67B397F9E}" dt="2024-01-10T15:22:38.472" v="76" actId="313"/>
          <ac:graphicFrameMkLst>
            <pc:docMk/>
            <pc:sldMk cId="3078086753" sldId="267"/>
            <ac:graphicFrameMk id="5" creationId="{DC146477-2CD9-40FD-96F3-BB7A6FD44C7A}"/>
          </ac:graphicFrameMkLst>
        </pc:graphicFrameChg>
      </pc:sldChg>
      <pc:sldChg chg="modSp mod">
        <pc:chgData name="Anna Barbieri" userId="2901745a-e1f1-47b3-b158-9669c8353f9a" providerId="ADAL" clId="{0C15D15F-A1A8-41A9-83E1-BFE67B397F9E}" dt="2024-01-10T15:23:09.183" v="85" actId="313"/>
        <pc:sldMkLst>
          <pc:docMk/>
          <pc:sldMk cId="2499471724" sldId="268"/>
        </pc:sldMkLst>
        <pc:graphicFrameChg chg="modGraphic">
          <ac:chgData name="Anna Barbieri" userId="2901745a-e1f1-47b3-b158-9669c8353f9a" providerId="ADAL" clId="{0C15D15F-A1A8-41A9-83E1-BFE67B397F9E}" dt="2024-01-10T15:23:09.183" v="85" actId="313"/>
          <ac:graphicFrameMkLst>
            <pc:docMk/>
            <pc:sldMk cId="2499471724" sldId="268"/>
            <ac:graphicFrameMk id="5" creationId="{DC146477-2CD9-40FD-96F3-BB7A6FD44C7A}"/>
          </ac:graphicFrameMkLst>
        </pc:graphicFrameChg>
      </pc:sldChg>
      <pc:sldChg chg="modSp mod">
        <pc:chgData name="Anna Barbieri" userId="2901745a-e1f1-47b3-b158-9669c8353f9a" providerId="ADAL" clId="{0C15D15F-A1A8-41A9-83E1-BFE67B397F9E}" dt="2024-01-10T15:23:32.711" v="91" actId="313"/>
        <pc:sldMkLst>
          <pc:docMk/>
          <pc:sldMk cId="3724935461" sldId="269"/>
        </pc:sldMkLst>
        <pc:graphicFrameChg chg="modGraphic">
          <ac:chgData name="Anna Barbieri" userId="2901745a-e1f1-47b3-b158-9669c8353f9a" providerId="ADAL" clId="{0C15D15F-A1A8-41A9-83E1-BFE67B397F9E}" dt="2024-01-10T15:23:32.711" v="91" actId="313"/>
          <ac:graphicFrameMkLst>
            <pc:docMk/>
            <pc:sldMk cId="3724935461" sldId="269"/>
            <ac:graphicFrameMk id="5" creationId="{DC146477-2CD9-40FD-96F3-BB7A6FD44C7A}"/>
          </ac:graphicFrameMkLst>
        </pc:graphicFrameChg>
      </pc:sldChg>
      <pc:sldChg chg="modSp mod">
        <pc:chgData name="Anna Barbieri" userId="2901745a-e1f1-47b3-b158-9669c8353f9a" providerId="ADAL" clId="{0C15D15F-A1A8-41A9-83E1-BFE67B397F9E}" dt="2024-01-12T06:52:20.557" v="933" actId="20577"/>
        <pc:sldMkLst>
          <pc:docMk/>
          <pc:sldMk cId="1763737784" sldId="270"/>
        </pc:sldMkLst>
        <pc:spChg chg="mod">
          <ac:chgData name="Anna Barbieri" userId="2901745a-e1f1-47b3-b158-9669c8353f9a" providerId="ADAL" clId="{0C15D15F-A1A8-41A9-83E1-BFE67B397F9E}" dt="2024-01-12T06:52:20.557" v="933" actId="20577"/>
          <ac:spMkLst>
            <pc:docMk/>
            <pc:sldMk cId="1763737784" sldId="270"/>
            <ac:spMk id="9" creationId="{261C4133-2433-4659-B79B-0CC94FA5A434}"/>
          </ac:spMkLst>
        </pc:spChg>
      </pc:sldChg>
      <pc:sldChg chg="modSp mod">
        <pc:chgData name="Anna Barbieri" userId="2901745a-e1f1-47b3-b158-9669c8353f9a" providerId="ADAL" clId="{0C15D15F-A1A8-41A9-83E1-BFE67B397F9E}" dt="2024-01-12T07:21:40.938" v="954" actId="120"/>
        <pc:sldMkLst>
          <pc:docMk/>
          <pc:sldMk cId="2311760505" sldId="271"/>
        </pc:sldMkLst>
        <pc:graphicFrameChg chg="modGraphic">
          <ac:chgData name="Anna Barbieri" userId="2901745a-e1f1-47b3-b158-9669c8353f9a" providerId="ADAL" clId="{0C15D15F-A1A8-41A9-83E1-BFE67B397F9E}" dt="2024-01-12T07:21:40.938" v="954" actId="120"/>
          <ac:graphicFrameMkLst>
            <pc:docMk/>
            <pc:sldMk cId="2311760505" sldId="271"/>
            <ac:graphicFrameMk id="5" creationId="{DC146477-2CD9-40FD-96F3-BB7A6FD44C7A}"/>
          </ac:graphicFrameMkLst>
        </pc:graphicFrameChg>
      </pc:sldChg>
      <pc:sldChg chg="modSp mod">
        <pc:chgData name="Anna Barbieri" userId="2901745a-e1f1-47b3-b158-9669c8353f9a" providerId="ADAL" clId="{0C15D15F-A1A8-41A9-83E1-BFE67B397F9E}" dt="2024-01-12T07:21:59.001" v="958" actId="120"/>
        <pc:sldMkLst>
          <pc:docMk/>
          <pc:sldMk cId="3652570337" sldId="272"/>
        </pc:sldMkLst>
        <pc:graphicFrameChg chg="modGraphic">
          <ac:chgData name="Anna Barbieri" userId="2901745a-e1f1-47b3-b158-9669c8353f9a" providerId="ADAL" clId="{0C15D15F-A1A8-41A9-83E1-BFE67B397F9E}" dt="2024-01-12T07:21:59.001" v="958" actId="120"/>
          <ac:graphicFrameMkLst>
            <pc:docMk/>
            <pc:sldMk cId="3652570337" sldId="272"/>
            <ac:graphicFrameMk id="5" creationId="{DC146477-2CD9-40FD-96F3-BB7A6FD44C7A}"/>
          </ac:graphicFrameMkLst>
        </pc:graphicFrameChg>
      </pc:sldChg>
      <pc:sldChg chg="modSp mod">
        <pc:chgData name="Anna Barbieri" userId="2901745a-e1f1-47b3-b158-9669c8353f9a" providerId="ADAL" clId="{0C15D15F-A1A8-41A9-83E1-BFE67B397F9E}" dt="2024-01-10T15:24:02.951" v="97" actId="313"/>
        <pc:sldMkLst>
          <pc:docMk/>
          <pc:sldMk cId="965371165" sldId="273"/>
        </pc:sldMkLst>
        <pc:spChg chg="mod">
          <ac:chgData name="Anna Barbieri" userId="2901745a-e1f1-47b3-b158-9669c8353f9a" providerId="ADAL" clId="{0C15D15F-A1A8-41A9-83E1-BFE67B397F9E}" dt="2024-01-10T15:24:02.951" v="97" actId="313"/>
          <ac:spMkLst>
            <pc:docMk/>
            <pc:sldMk cId="965371165" sldId="273"/>
            <ac:spMk id="9" creationId="{261C4133-2433-4659-B79B-0CC94FA5A434}"/>
          </ac:spMkLst>
        </pc:spChg>
      </pc:sldChg>
    </pc:docChg>
  </pc:docChgLst>
  <pc:docChgLst>
    <pc:chgData name="Anna Barbieri" userId="2901745a-e1f1-47b3-b158-9669c8353f9a" providerId="ADAL" clId="{5A7315CA-9DBB-4A46-99AF-887842E4A75A}"/>
    <pc:docChg chg="undo custSel modSld">
      <pc:chgData name="Anna Barbieri" userId="2901745a-e1f1-47b3-b158-9669c8353f9a" providerId="ADAL" clId="{5A7315CA-9DBB-4A46-99AF-887842E4A75A}" dt="2024-04-29T12:28:03.041" v="125" actId="20577"/>
      <pc:docMkLst>
        <pc:docMk/>
      </pc:docMkLst>
      <pc:sldChg chg="addSp delSp modSp mod">
        <pc:chgData name="Anna Barbieri" userId="2901745a-e1f1-47b3-b158-9669c8353f9a" providerId="ADAL" clId="{5A7315CA-9DBB-4A46-99AF-887842E4A75A}" dt="2024-04-29T09:45:59.308" v="124" actId="1076"/>
        <pc:sldMkLst>
          <pc:docMk/>
          <pc:sldMk cId="1934731819" sldId="263"/>
        </pc:sldMkLst>
        <pc:spChg chg="mod">
          <ac:chgData name="Anna Barbieri" userId="2901745a-e1f1-47b3-b158-9669c8353f9a" providerId="ADAL" clId="{5A7315CA-9DBB-4A46-99AF-887842E4A75A}" dt="2024-04-29T09:45:51.926" v="123" actId="6549"/>
          <ac:spMkLst>
            <pc:docMk/>
            <pc:sldMk cId="1934731819" sldId="263"/>
            <ac:spMk id="9" creationId="{261C4133-2433-4659-B79B-0CC94FA5A434}"/>
          </ac:spMkLst>
        </pc:spChg>
        <pc:graphicFrameChg chg="mod modGraphic">
          <ac:chgData name="Anna Barbieri" userId="2901745a-e1f1-47b3-b158-9669c8353f9a" providerId="ADAL" clId="{5A7315CA-9DBB-4A46-99AF-887842E4A75A}" dt="2024-04-29T09:41:13.082" v="4" actId="14734"/>
          <ac:graphicFrameMkLst>
            <pc:docMk/>
            <pc:sldMk cId="1934731819" sldId="263"/>
            <ac:graphicFrameMk id="2" creationId="{57892A0E-C9C7-4756-BB5B-AF71C162BFBE}"/>
          </ac:graphicFrameMkLst>
        </pc:graphicFrameChg>
        <pc:graphicFrameChg chg="add mod modGraphic">
          <ac:chgData name="Anna Barbieri" userId="2901745a-e1f1-47b3-b158-9669c8353f9a" providerId="ADAL" clId="{5A7315CA-9DBB-4A46-99AF-887842E4A75A}" dt="2024-04-29T09:45:59.308" v="124" actId="1076"/>
          <ac:graphicFrameMkLst>
            <pc:docMk/>
            <pc:sldMk cId="1934731819" sldId="263"/>
            <ac:graphicFrameMk id="5" creationId="{722F1C2C-59EB-32E6-0DD8-0E13869BDF81}"/>
          </ac:graphicFrameMkLst>
        </pc:graphicFrameChg>
        <pc:picChg chg="del">
          <ac:chgData name="Anna Barbieri" userId="2901745a-e1f1-47b3-b158-9669c8353f9a" providerId="ADAL" clId="{5A7315CA-9DBB-4A46-99AF-887842E4A75A}" dt="2024-04-29T09:45:48.272" v="121" actId="478"/>
          <ac:picMkLst>
            <pc:docMk/>
            <pc:sldMk cId="1934731819" sldId="263"/>
            <ac:picMk id="14" creationId="{9FBB1638-D409-4B40-9746-A7A158045701}"/>
          </ac:picMkLst>
        </pc:picChg>
      </pc:sldChg>
      <pc:sldChg chg="modSp mod">
        <pc:chgData name="Anna Barbieri" userId="2901745a-e1f1-47b3-b158-9669c8353f9a" providerId="ADAL" clId="{5A7315CA-9DBB-4A46-99AF-887842E4A75A}" dt="2024-04-29T12:28:03.041" v="125" actId="20577"/>
        <pc:sldMkLst>
          <pc:docMk/>
          <pc:sldMk cId="3340603210" sldId="264"/>
        </pc:sldMkLst>
        <pc:spChg chg="mod">
          <ac:chgData name="Anna Barbieri" userId="2901745a-e1f1-47b3-b158-9669c8353f9a" providerId="ADAL" clId="{5A7315CA-9DBB-4A46-99AF-887842E4A75A}" dt="2024-04-29T12:28:03.041" v="125" actId="20577"/>
          <ac:spMkLst>
            <pc:docMk/>
            <pc:sldMk cId="3340603210" sldId="264"/>
            <ac:spMk id="9" creationId="{261C4133-2433-4659-B79B-0CC94FA5A43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B2CEFA1-3D5F-43A4-AD5E-AE4F7C1BDBDC}" type="datetimeFigureOut">
              <a:rPr lang="de-DE" smtClean="0"/>
              <a:t>05.06.2024</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3A6F4FF-DAB4-47B6-8180-53B696164F50}" type="slidenum">
              <a:rPr lang="de-DE" smtClean="0"/>
              <a:t>‹Nr.›</a:t>
            </a:fld>
            <a:endParaRPr lang="de-DE"/>
          </a:p>
        </p:txBody>
      </p:sp>
    </p:spTree>
    <p:extLst>
      <p:ext uri="{BB962C8B-B14F-4D97-AF65-F5344CB8AC3E}">
        <p14:creationId xmlns:p14="http://schemas.microsoft.com/office/powerpoint/2010/main" val="3444553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5A4A1F2-42E8-4A79-AA9D-8751231C8D07}" type="datetime1">
              <a:rPr lang="de-DE" smtClean="0"/>
              <a:t>05.06.2024</a:t>
            </a:fld>
            <a:endParaRPr lang="de-DE"/>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1542194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F5E8EBF-D340-421A-8923-C3BC9D6A9E40}" type="datetime1">
              <a:rPr lang="de-DE" smtClean="0"/>
              <a:t>05.06.2024</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3482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042937D7-B46B-4937-B3B9-C0B9C726BAD2}" type="datetime1">
              <a:rPr lang="de-DE" smtClean="0"/>
              <a:t>05.06.2024</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56039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177B85-D5A3-4B5D-9431-7E9B7260E25E}" type="datetime1">
              <a:rPr lang="de-DE" smtClean="0"/>
              <a:t>05.06.2024</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4082697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ED512736-7229-4E28-B214-382D0CF566E8}" type="datetime1">
              <a:rPr lang="de-DE" smtClean="0"/>
              <a:t>05.06.2024</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36760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27A42C09-466A-4919-B51C-9499AFDCFAAC}" type="datetime1">
              <a:rPr lang="de-DE" smtClean="0"/>
              <a:t>05.06.2024</a:t>
            </a:fld>
            <a:endParaRPr lang="en-US" dirty="0"/>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15443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D332AF7B-87F8-463E-9CA7-4A09B5013F14}" type="datetime1">
              <a:rPr lang="de-DE" smtClean="0"/>
              <a:t>05.06.2024</a:t>
            </a:fld>
            <a:endParaRPr lang="de-DE"/>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2165702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4C20734A-B0EA-44AA-88CE-D419A3307ADC}" type="datetime1">
              <a:rPr lang="de-DE" smtClean="0"/>
              <a:t>05.06.2024</a:t>
            </a:fld>
            <a:endParaRPr lang="de-DE"/>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2142072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7584A378-B953-4392-9755-5E6B370FE660}" type="datetime1">
              <a:rPr lang="de-DE" smtClean="0"/>
              <a:t>05.06.2024</a:t>
            </a:fld>
            <a:endParaRPr lang="de-DE"/>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3527034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BBDCD319-0994-4EDE-82FD-F3F075DE736E}" type="datetime1">
              <a:rPr lang="de-DE" smtClean="0"/>
              <a:t>05.06.2024</a:t>
            </a:fld>
            <a:endParaRPr lang="de-DE"/>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538490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F2AFD0CB-0591-4707-B9F8-4770C902912F}" type="datetime1">
              <a:rPr lang="de-DE" smtClean="0"/>
              <a:t>05.06.2024</a:t>
            </a:fld>
            <a:endParaRPr lang="de-DE"/>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de-DE"/>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3374647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7205133" y="6041362"/>
            <a:ext cx="911939" cy="365125"/>
          </a:xfrm>
          <a:prstGeom prst="rect">
            <a:avLst/>
          </a:prstGeom>
        </p:spPr>
        <p:txBody>
          <a:bodyPr/>
          <a:lstStyle/>
          <a:p>
            <a:fld id="{FBDB938F-828C-4466-A79C-17BFB0B5657D}" type="datetime1">
              <a:rPr lang="de-DE" smtClean="0"/>
              <a:t>05.06.2024</a:t>
            </a:fld>
            <a:endParaRPr lang="de-DE"/>
          </a:p>
        </p:txBody>
      </p:sp>
      <p:sp>
        <p:nvSpPr>
          <p:cNvPr id="8" name="Footer Placeholder 7"/>
          <p:cNvSpPr>
            <a:spLocks noGrp="1"/>
          </p:cNvSpPr>
          <p:nvPr>
            <p:ph type="ftr" sz="quarter" idx="11"/>
          </p:nvPr>
        </p:nvSpPr>
        <p:spPr>
          <a:xfrm>
            <a:off x="677334" y="6041362"/>
            <a:ext cx="6297612" cy="365125"/>
          </a:xfrm>
          <a:prstGeom prst="rect">
            <a:avLst/>
          </a:prstGeom>
        </p:spPr>
        <p:txBody>
          <a:bodyPr/>
          <a:lstStyle/>
          <a:p>
            <a:endParaRPr lang="de-DE"/>
          </a:p>
        </p:txBody>
      </p:sp>
      <p:sp>
        <p:nvSpPr>
          <p:cNvPr id="9" name="Slide Number Placeholder 8"/>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2745129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a:xfrm>
            <a:off x="7205133" y="6041362"/>
            <a:ext cx="911939" cy="365125"/>
          </a:xfrm>
          <a:prstGeom prst="rect">
            <a:avLst/>
          </a:prstGeom>
        </p:spPr>
        <p:txBody>
          <a:bodyPr/>
          <a:lstStyle/>
          <a:p>
            <a:fld id="{79A8A7E2-C3A1-45B1-BEA7-60E41E2C5587}" type="datetime1">
              <a:rPr lang="de-DE" smtClean="0"/>
              <a:t>05.06.2024</a:t>
            </a:fld>
            <a:endParaRPr lang="de-DE"/>
          </a:p>
        </p:txBody>
      </p:sp>
      <p:sp>
        <p:nvSpPr>
          <p:cNvPr id="4" name="Footer Placeholder 3"/>
          <p:cNvSpPr>
            <a:spLocks noGrp="1"/>
          </p:cNvSpPr>
          <p:nvPr>
            <p:ph type="ftr" sz="quarter" idx="11"/>
          </p:nvPr>
        </p:nvSpPr>
        <p:spPr>
          <a:xfrm>
            <a:off x="677334" y="6041362"/>
            <a:ext cx="6297612" cy="365125"/>
          </a:xfrm>
          <a:prstGeom prst="rect">
            <a:avLst/>
          </a:prstGeom>
        </p:spPr>
        <p:txBody>
          <a:bodyPr/>
          <a:lstStyle/>
          <a:p>
            <a:endParaRPr lang="de-DE" dirty="0"/>
          </a:p>
        </p:txBody>
      </p:sp>
      <p:sp>
        <p:nvSpPr>
          <p:cNvPr id="5" name="Slide Number Placeholder 4"/>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245954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05133" y="6041362"/>
            <a:ext cx="911939" cy="365125"/>
          </a:xfrm>
          <a:prstGeom prst="rect">
            <a:avLst/>
          </a:prstGeom>
        </p:spPr>
        <p:txBody>
          <a:bodyPr/>
          <a:lstStyle/>
          <a:p>
            <a:fld id="{CEDEF47F-4DBF-4CB4-AE6A-7ACCA6753A68}" type="datetime1">
              <a:rPr lang="de-DE" smtClean="0"/>
              <a:t>05.06.2024</a:t>
            </a:fld>
            <a:endParaRPr lang="de-DE"/>
          </a:p>
        </p:txBody>
      </p:sp>
      <p:sp>
        <p:nvSpPr>
          <p:cNvPr id="3" name="Footer Placeholder 2"/>
          <p:cNvSpPr>
            <a:spLocks noGrp="1"/>
          </p:cNvSpPr>
          <p:nvPr>
            <p:ph type="ftr" sz="quarter" idx="11"/>
          </p:nvPr>
        </p:nvSpPr>
        <p:spPr>
          <a:xfrm>
            <a:off x="677334" y="6041362"/>
            <a:ext cx="6297612" cy="365125"/>
          </a:xfrm>
          <a:prstGeom prst="rect">
            <a:avLst/>
          </a:prstGeom>
        </p:spPr>
        <p:txBody>
          <a:bodyPr/>
          <a:lstStyle/>
          <a:p>
            <a:endParaRPr lang="de-DE"/>
          </a:p>
        </p:txBody>
      </p:sp>
      <p:sp>
        <p:nvSpPr>
          <p:cNvPr id="4" name="Slide Number Placeholder 3"/>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615298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FA4857FF-1C59-42B0-9CA9-5E50B9081B9D}" type="datetime1">
              <a:rPr lang="de-DE" smtClean="0"/>
              <a:t>05.06.2024</a:t>
            </a:fld>
            <a:endParaRPr lang="de-DE"/>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de-DE"/>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2115197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7E814190-D7A6-4862-BD66-0B8E837A3354}" type="datetime1">
              <a:rPr lang="de-DE" smtClean="0"/>
              <a:t>05.06.2024</a:t>
            </a:fld>
            <a:endParaRPr lang="de-DE"/>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de-DE"/>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C6462AAB-4781-457F-BBEF-DA58A9D011FE}" type="slidenum">
              <a:rPr lang="de-DE" smtClean="0"/>
              <a:t>‹Nr.›</a:t>
            </a:fld>
            <a:endParaRPr lang="de-DE"/>
          </a:p>
        </p:txBody>
      </p:sp>
    </p:spTree>
    <p:extLst>
      <p:ext uri="{BB962C8B-B14F-4D97-AF65-F5344CB8AC3E}">
        <p14:creationId xmlns:p14="http://schemas.microsoft.com/office/powerpoint/2010/main" val="1558641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60843C">
                <a:alpha val="29804"/>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rgbClr val="ACBA99">
                <a:alpha val="20000"/>
              </a:srgb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60843C">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60843C">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DE" dirty="0"/>
            </a:p>
          </p:txBody>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ACBA99">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ACBA99">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rgbClr val="ACBA99">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60843C">
                <a:alpha val="84706"/>
              </a:srgb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dirty="0"/>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2544704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457200" rtl="0" eaLnBrk="1" latinLnBrk="0" hangingPunct="1">
        <a:spcBef>
          <a:spcPct val="0"/>
        </a:spcBef>
        <a:buNone/>
        <a:defRPr sz="3600" kern="1200">
          <a:solidFill>
            <a:srgbClr val="585858"/>
          </a:solidFill>
          <a:latin typeface="Lato" panose="020F0502020204030203"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rgbClr val="60843C"/>
        </a:buClr>
        <a:buSzPct val="80000"/>
        <a:buFont typeface="Wingdings 3" charset="2"/>
        <a:buChar char=""/>
        <a:defRPr sz="1800" kern="1200">
          <a:solidFill>
            <a:srgbClr val="585858"/>
          </a:solidFill>
          <a:latin typeface="Lato" panose="020F0502020204030203" pitchFamily="34" charset="0"/>
          <a:ea typeface="+mn-ea"/>
          <a:cs typeface="+mn-cs"/>
        </a:defRPr>
      </a:lvl1pPr>
      <a:lvl2pPr marL="742950" indent="-285750" algn="l" defTabSz="457200" rtl="0" eaLnBrk="1" latinLnBrk="0" hangingPunct="1">
        <a:spcBef>
          <a:spcPts val="1000"/>
        </a:spcBef>
        <a:spcAft>
          <a:spcPts val="0"/>
        </a:spcAft>
        <a:buClr>
          <a:srgbClr val="60843C"/>
        </a:buClr>
        <a:buSzPct val="80000"/>
        <a:buFont typeface="Wingdings 3" charset="2"/>
        <a:buChar char=""/>
        <a:defRPr sz="1600" kern="1200">
          <a:solidFill>
            <a:srgbClr val="585858"/>
          </a:solidFill>
          <a:latin typeface="Lato" panose="020F0502020204030203" pitchFamily="34" charset="0"/>
          <a:ea typeface="+mn-ea"/>
          <a:cs typeface="+mn-cs"/>
        </a:defRPr>
      </a:lvl2pPr>
      <a:lvl3pPr marL="1143000" indent="-228600" algn="l" defTabSz="457200" rtl="0" eaLnBrk="1" latinLnBrk="0" hangingPunct="1">
        <a:spcBef>
          <a:spcPts val="1000"/>
        </a:spcBef>
        <a:spcAft>
          <a:spcPts val="0"/>
        </a:spcAft>
        <a:buClr>
          <a:srgbClr val="60843C"/>
        </a:buClr>
        <a:buSzPct val="80000"/>
        <a:buFont typeface="Wingdings 3" charset="2"/>
        <a:buChar char=""/>
        <a:defRPr sz="1400" kern="1200">
          <a:solidFill>
            <a:srgbClr val="585858"/>
          </a:solidFill>
          <a:latin typeface="Lato" panose="020F0502020204030203" pitchFamily="34" charset="0"/>
          <a:ea typeface="+mn-ea"/>
          <a:cs typeface="+mn-cs"/>
        </a:defRPr>
      </a:lvl3pPr>
      <a:lvl4pPr marL="1600200" indent="-228600" algn="l" defTabSz="457200" rtl="0" eaLnBrk="1" latinLnBrk="0" hangingPunct="1">
        <a:spcBef>
          <a:spcPts val="1000"/>
        </a:spcBef>
        <a:spcAft>
          <a:spcPts val="0"/>
        </a:spcAft>
        <a:buClr>
          <a:srgbClr val="60843C"/>
        </a:buClr>
        <a:buSzPct val="80000"/>
        <a:buFont typeface="Wingdings 3" charset="2"/>
        <a:buChar char=""/>
        <a:defRPr sz="1200" kern="1200">
          <a:solidFill>
            <a:srgbClr val="585858"/>
          </a:solidFill>
          <a:latin typeface="Lato" panose="020F0502020204030203" pitchFamily="34" charset="0"/>
          <a:ea typeface="+mn-ea"/>
          <a:cs typeface="+mn-cs"/>
        </a:defRPr>
      </a:lvl4pPr>
      <a:lvl5pPr marL="2057400" indent="-228600" algn="l" defTabSz="457200" rtl="0" eaLnBrk="1" latinLnBrk="0" hangingPunct="1">
        <a:spcBef>
          <a:spcPts val="1000"/>
        </a:spcBef>
        <a:spcAft>
          <a:spcPts val="0"/>
        </a:spcAft>
        <a:buClr>
          <a:srgbClr val="60843C"/>
        </a:buClr>
        <a:buSzPct val="80000"/>
        <a:buFont typeface="Wingdings 3" charset="2"/>
        <a:buChar char=""/>
        <a:defRPr sz="1200" kern="1200">
          <a:solidFill>
            <a:srgbClr val="585858"/>
          </a:solidFill>
          <a:latin typeface="Lato" panose="020F0502020204030203" pitchFamily="34"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sanipro.bz/" TargetMode="External"/><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hyperlink" Target="mailto:info@sanipro.bz"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unisalute.it/sanipro"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C7E78A45-D509-4682-B205-A97C9B96F1D8}"/>
              </a:ext>
            </a:extLst>
          </p:cNvPr>
          <p:cNvSpPr>
            <a:spLocks noGrp="1"/>
          </p:cNvSpPr>
          <p:nvPr>
            <p:ph type="title"/>
          </p:nvPr>
        </p:nvSpPr>
        <p:spPr>
          <a:xfrm>
            <a:off x="1139451" y="3743632"/>
            <a:ext cx="8596668" cy="1320800"/>
          </a:xfrm>
        </p:spPr>
        <p:txBody>
          <a:bodyPr/>
          <a:lstStyle/>
          <a:p>
            <a:r>
              <a:rPr lang="it-IT">
                <a:solidFill>
                  <a:srgbClr val="D48726"/>
                </a:solidFill>
              </a:rPr>
              <a:t>PRESENTAZIONE NOMENCLATORE</a:t>
            </a:r>
          </a:p>
        </p:txBody>
      </p:sp>
      <p:pic>
        <p:nvPicPr>
          <p:cNvPr id="9" name="Bildplatzhalter 8">
            <a:extLst>
              <a:ext uri="{FF2B5EF4-FFF2-40B4-BE49-F238E27FC236}">
                <a16:creationId xmlns:a16="http://schemas.microsoft.com/office/drawing/2014/main" id="{3F8D8CDB-68D7-40FE-BAA0-86A77D27C32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9451" y="1279819"/>
            <a:ext cx="7317581" cy="1497806"/>
          </a:xfrm>
        </p:spPr>
      </p:pic>
    </p:spTree>
    <p:extLst>
      <p:ext uri="{BB962C8B-B14F-4D97-AF65-F5344CB8AC3E}">
        <p14:creationId xmlns:p14="http://schemas.microsoft.com/office/powerpoint/2010/main" val="3507780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10101307" cy="1200329"/>
          </a:xfrm>
          <a:prstGeom prst="rect">
            <a:avLst/>
          </a:prstGeom>
          <a:noFill/>
        </p:spPr>
        <p:txBody>
          <a:bodyPr wrap="square" rtlCol="0">
            <a:spAutoFit/>
          </a:bodyPr>
          <a:lstStyle/>
          <a:p>
            <a:pPr lvl="0">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Settore privato – Urologia </a:t>
            </a:r>
            <a:r>
              <a:rPr lang="it-IT" sz="3600" b="1" dirty="0">
                <a:solidFill>
                  <a:srgbClr val="D48726"/>
                </a:solidFill>
                <a:latin typeface="Lato" panose="020F0502020204030203" pitchFamily="34" charset="0"/>
              </a:rPr>
              <a:t>(per iscritti di sesso maschile)</a:t>
            </a:r>
            <a:endPar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endParaRP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1598408"/>
            <a:ext cx="10269065" cy="60324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p:txBody>
      </p:sp>
      <p:graphicFrame>
        <p:nvGraphicFramePr>
          <p:cNvPr id="5" name="Tabelle 4">
            <a:extLst>
              <a:ext uri="{FF2B5EF4-FFF2-40B4-BE49-F238E27FC236}">
                <a16:creationId xmlns:a16="http://schemas.microsoft.com/office/drawing/2014/main" id="{DC146477-2CD9-40FD-96F3-BB7A6FD44C7A}"/>
              </a:ext>
            </a:extLst>
          </p:cNvPr>
          <p:cNvGraphicFramePr>
            <a:graphicFrameLocks noGrp="1"/>
          </p:cNvGraphicFramePr>
          <p:nvPr>
            <p:extLst>
              <p:ext uri="{D42A27DB-BD31-4B8C-83A1-F6EECF244321}">
                <p14:modId xmlns:p14="http://schemas.microsoft.com/office/powerpoint/2010/main" val="1236711351"/>
              </p:ext>
            </p:extLst>
          </p:nvPr>
        </p:nvGraphicFramePr>
        <p:xfrm>
          <a:off x="1253804" y="2013117"/>
          <a:ext cx="10440000" cy="2321190"/>
        </p:xfrm>
        <a:graphic>
          <a:graphicData uri="http://schemas.openxmlformats.org/drawingml/2006/table">
            <a:tbl>
              <a:tblPr firstRow="1" bandRow="1">
                <a:tableStyleId>{5C22544A-7EE6-4342-B048-85BDC9FD1C3A}</a:tableStyleId>
              </a:tblPr>
              <a:tblGrid>
                <a:gridCol w="4332583">
                  <a:extLst>
                    <a:ext uri="{9D8B030D-6E8A-4147-A177-3AD203B41FA5}">
                      <a16:colId xmlns:a16="http://schemas.microsoft.com/office/drawing/2014/main" val="3622034172"/>
                    </a:ext>
                  </a:extLst>
                </a:gridCol>
                <a:gridCol w="1774834">
                  <a:extLst>
                    <a:ext uri="{9D8B030D-6E8A-4147-A177-3AD203B41FA5}">
                      <a16:colId xmlns:a16="http://schemas.microsoft.com/office/drawing/2014/main" val="1724930306"/>
                    </a:ext>
                  </a:extLst>
                </a:gridCol>
                <a:gridCol w="4332583">
                  <a:extLst>
                    <a:ext uri="{9D8B030D-6E8A-4147-A177-3AD203B41FA5}">
                      <a16:colId xmlns:a16="http://schemas.microsoft.com/office/drawing/2014/main" val="473518776"/>
                    </a:ext>
                  </a:extLst>
                </a:gridCol>
              </a:tblGrid>
              <a:tr h="427590">
                <a:tc>
                  <a:txBody>
                    <a:bodyPr/>
                    <a:lstStyle/>
                    <a:p>
                      <a:r>
                        <a:rPr lang="it-IT" sz="1400" noProof="0">
                          <a:latin typeface="Lato" panose="020F0502020204030203" pitchFamily="34" charset="0"/>
                        </a:rPr>
                        <a:t>Prestazione</a:t>
                      </a:r>
                    </a:p>
                  </a:txBody>
                  <a:tcPr>
                    <a:solidFill>
                      <a:srgbClr val="60843C">
                        <a:alpha val="50000"/>
                      </a:srgbClr>
                    </a:solidFill>
                  </a:tcPr>
                </a:tc>
                <a:tc>
                  <a:txBody>
                    <a:bodyPr/>
                    <a:lstStyle/>
                    <a:p>
                      <a:pPr marL="360000" lvl="3" algn="r"/>
                      <a:r>
                        <a:rPr lang="it-IT" sz="1400" noProof="0">
                          <a:latin typeface="Lato" panose="020F0502020204030203" pitchFamily="34" charset="0"/>
                        </a:rPr>
                        <a:t>Massimale</a:t>
                      </a:r>
                    </a:p>
                  </a:txBody>
                  <a:tcPr>
                    <a:solidFill>
                      <a:srgbClr val="60843C">
                        <a:alpha val="50000"/>
                      </a:srgbClr>
                    </a:solidFill>
                  </a:tcPr>
                </a:tc>
                <a:tc>
                  <a:txBody>
                    <a:bodyPr/>
                    <a:lstStyle/>
                    <a:p>
                      <a:r>
                        <a:rPr lang="it-IT" sz="1400" noProof="0">
                          <a:latin typeface="Lato" panose="020F0502020204030203" pitchFamily="34" charset="0"/>
                        </a:rPr>
                        <a:t>Fruibilità</a:t>
                      </a:r>
                    </a:p>
                  </a:txBody>
                  <a:tcPr>
                    <a:solidFill>
                      <a:srgbClr val="60843C">
                        <a:alpha val="50000"/>
                      </a:srgbClr>
                    </a:solidFill>
                  </a:tcPr>
                </a:tc>
                <a:extLst>
                  <a:ext uri="{0D108BD9-81ED-4DB2-BD59-A6C34878D82A}">
                    <a16:rowId xmlns:a16="http://schemas.microsoft.com/office/drawing/2014/main" val="1412140424"/>
                  </a:ext>
                </a:extLst>
              </a:tr>
              <a:tr h="946800">
                <a:tc>
                  <a:txBody>
                    <a:bodyPr/>
                    <a:lstStyle/>
                    <a:p>
                      <a:r>
                        <a:rPr lang="it-IT" sz="1400" noProof="0">
                          <a:solidFill>
                            <a:srgbClr val="585858"/>
                          </a:solidFill>
                          <a:latin typeface="Lato" panose="020F0502020204030203" pitchFamily="34" charset="0"/>
                        </a:rPr>
                        <a:t>Prime visite specialistiche urologiche o visite specialistiche urologiche di controllo</a:t>
                      </a:r>
                    </a:p>
                  </a:txBody>
                  <a:tcPr anchor="ctr">
                    <a:solidFill>
                      <a:srgbClr val="60843C">
                        <a:alpha val="20000"/>
                      </a:srgbClr>
                    </a:solidFill>
                  </a:tcPr>
                </a:tc>
                <a:tc>
                  <a:txBody>
                    <a:bodyPr/>
                    <a:lstStyle/>
                    <a:p>
                      <a:pPr marL="360000" lvl="3" algn="r"/>
                      <a:r>
                        <a:rPr lang="it-IT" sz="1400" noProof="0">
                          <a:solidFill>
                            <a:srgbClr val="585858"/>
                          </a:solidFill>
                          <a:latin typeface="Lato" panose="020F0502020204030203" pitchFamily="34" charset="0"/>
                        </a:rPr>
                        <a:t>€ 70,00</a:t>
                      </a:r>
                    </a:p>
                  </a:txBody>
                  <a:tcPr anchor="ctr">
                    <a:solidFill>
                      <a:srgbClr val="60843C">
                        <a:alpha val="20000"/>
                      </a:srgbClr>
                    </a:solidFill>
                  </a:tcPr>
                </a:tc>
                <a:tc>
                  <a:txBody>
                    <a:bodyPr/>
                    <a:lstStyle/>
                    <a:p>
                      <a:r>
                        <a:rPr lang="it-IT" sz="1400" noProof="0" dirty="0">
                          <a:solidFill>
                            <a:srgbClr val="585858"/>
                          </a:solidFill>
                          <a:latin typeface="Lato" panose="020F0502020204030203" pitchFamily="34" charset="0"/>
                        </a:rPr>
                        <a:t>una volta all’anno</a:t>
                      </a:r>
                      <a:endParaRPr lang="it-IT" sz="1400" u="sng" noProof="0" dirty="0">
                        <a:solidFill>
                          <a:srgbClr val="585858"/>
                        </a:solidFill>
                        <a:latin typeface="Lato" panose="020F0502020204030203" pitchFamily="34" charset="0"/>
                      </a:endParaRPr>
                    </a:p>
                  </a:txBody>
                  <a:tcPr anchor="ctr">
                    <a:solidFill>
                      <a:srgbClr val="60843C">
                        <a:alpha val="20000"/>
                      </a:srgbClr>
                    </a:solidFill>
                  </a:tcPr>
                </a:tc>
                <a:extLst>
                  <a:ext uri="{0D108BD9-81ED-4DB2-BD59-A6C34878D82A}">
                    <a16:rowId xmlns:a16="http://schemas.microsoft.com/office/drawing/2014/main" val="1671871252"/>
                  </a:ext>
                </a:extLst>
              </a:tr>
              <a:tr h="946800">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Ecografia dell‘apparato urogenitale</a:t>
                      </a:r>
                    </a:p>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Cistoscopia</a:t>
                      </a:r>
                    </a:p>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Flussimetria</a:t>
                      </a:r>
                    </a:p>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PSA</a:t>
                      </a:r>
                    </a:p>
                  </a:txBody>
                  <a:tcPr anchor="ctr">
                    <a:solidFill>
                      <a:srgbClr val="60843C">
                        <a:alpha val="20000"/>
                      </a:srgbClr>
                    </a:solidFill>
                  </a:tcPr>
                </a:tc>
                <a:tc>
                  <a:txBody>
                    <a:bodyPr/>
                    <a:lstStyle/>
                    <a:p>
                      <a:pPr marL="360000" lvl="3" algn="r"/>
                      <a:r>
                        <a:rPr lang="it-IT" sz="1400" noProof="0">
                          <a:solidFill>
                            <a:srgbClr val="585858"/>
                          </a:solidFill>
                          <a:latin typeface="Lato" panose="020F0502020204030203" pitchFamily="34" charset="0"/>
                        </a:rPr>
                        <a:t>€ 50,00</a:t>
                      </a:r>
                    </a:p>
                  </a:txBody>
                  <a:tcPr anchor="ctr">
                    <a:solidFill>
                      <a:srgbClr val="60843C">
                        <a:alpha val="20000"/>
                      </a:srgbClr>
                    </a:solidFill>
                  </a:tcPr>
                </a:tc>
                <a:tc>
                  <a:txBody>
                    <a:bodyPr/>
                    <a:lstStyle/>
                    <a:p>
                      <a:pPr marL="0" indent="0">
                        <a:buClr>
                          <a:srgbClr val="60843C"/>
                        </a:buClr>
                        <a:buFont typeface="Wingdings" panose="05000000000000000000" pitchFamily="2" charset="2"/>
                        <a:buNone/>
                      </a:pPr>
                      <a:r>
                        <a:rPr lang="it-IT" sz="1400" noProof="0" dirty="0">
                          <a:solidFill>
                            <a:srgbClr val="585858"/>
                          </a:solidFill>
                          <a:latin typeface="Lato" panose="020F0502020204030203" pitchFamily="34" charset="0"/>
                        </a:rPr>
                        <a:t>per gli iscritti con età anagrafica maggiore o uguale ai 45 anni; una volta all’anno</a:t>
                      </a:r>
                      <a:endParaRPr lang="it-IT" sz="1400" u="sng" noProof="0" dirty="0">
                        <a:solidFill>
                          <a:srgbClr val="585858"/>
                        </a:solidFill>
                        <a:latin typeface="Lato" panose="020F0502020204030203" pitchFamily="34" charset="0"/>
                      </a:endParaRPr>
                    </a:p>
                  </a:txBody>
                  <a:tcPr anchor="ctr">
                    <a:solidFill>
                      <a:srgbClr val="60843C">
                        <a:alpha val="20000"/>
                      </a:srgbClr>
                    </a:solidFill>
                  </a:tcPr>
                </a:tc>
                <a:extLst>
                  <a:ext uri="{0D108BD9-81ED-4DB2-BD59-A6C34878D82A}">
                    <a16:rowId xmlns:a16="http://schemas.microsoft.com/office/drawing/2014/main" val="2862203973"/>
                  </a:ext>
                </a:extLst>
              </a:tr>
            </a:tbl>
          </a:graphicData>
        </a:graphic>
      </p:graphicFrame>
    </p:spTree>
    <p:extLst>
      <p:ext uri="{BB962C8B-B14F-4D97-AF65-F5344CB8AC3E}">
        <p14:creationId xmlns:p14="http://schemas.microsoft.com/office/powerpoint/2010/main" val="3724935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9992053"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noProof="0" dirty="0">
                <a:ln>
                  <a:noFill/>
                </a:ln>
                <a:solidFill>
                  <a:srgbClr val="D48726"/>
                </a:solidFill>
                <a:effectLst/>
                <a:uLnTx/>
                <a:uFillTx/>
                <a:latin typeface="Lato" panose="020F0502020204030203" pitchFamily="34" charset="0"/>
                <a:ea typeface="+mn-ea"/>
                <a:cs typeface="+mn-cs"/>
              </a:rPr>
              <a:t>Settore privato – Trattamenti fisioterapici,</a:t>
            </a:r>
          </a:p>
          <a:p>
            <a:pPr marL="0" marR="0" lvl="0" indent="0" algn="l" defTabSz="457200" rtl="0" eaLnBrk="1" fontAlgn="auto" latinLnBrk="0" hangingPunct="1">
              <a:lnSpc>
                <a:spcPct val="100000"/>
              </a:lnSpc>
              <a:spcBef>
                <a:spcPts val="0"/>
              </a:spcBef>
              <a:spcAft>
                <a:spcPts val="0"/>
              </a:spcAft>
              <a:buClrTx/>
              <a:buSzTx/>
              <a:buFontTx/>
              <a:buNone/>
              <a:tabLst/>
              <a:defRPr/>
            </a:pPr>
            <a:r>
              <a:rPr lang="it-IT" sz="3600" b="1" dirty="0">
                <a:solidFill>
                  <a:srgbClr val="D48726"/>
                </a:solidFill>
                <a:latin typeface="Lato" panose="020F0502020204030203" pitchFamily="34" charset="0"/>
              </a:rPr>
              <a:t>riabilitativi e prestazioni correlate</a:t>
            </a:r>
            <a:endParaRPr kumimoji="0" lang="it-IT" sz="3600" b="1" i="0" u="none" strike="noStrike" kern="1200" cap="none" spc="0" normalizeH="0" baseline="0" noProof="0" dirty="0">
              <a:ln>
                <a:noFill/>
              </a:ln>
              <a:solidFill>
                <a:srgbClr val="D48726"/>
              </a:solidFill>
              <a:effectLst/>
              <a:uLnTx/>
              <a:uFillTx/>
              <a:latin typeface="Lato" panose="020F0502020204030203" pitchFamily="34" charset="0"/>
              <a:ea typeface="+mn-ea"/>
              <a:cs typeface="+mn-cs"/>
            </a:endParaRP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2032500"/>
            <a:ext cx="10269065" cy="5447645"/>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Rimborso pari al 40% delle spese sostenute per trattamenti fisioterapici (anche osteopatici) riabilitativi e/o terapia a onde d’urto o </a:t>
            </a:r>
            <a:r>
              <a:rPr kumimoji="0" lang="it-IT" sz="1800" b="0" i="0" u="none" strike="noStrike" kern="1200" cap="none" spc="0" normalizeH="0" baseline="0" noProof="0" dirty="0" err="1">
                <a:ln>
                  <a:noFill/>
                </a:ln>
                <a:solidFill>
                  <a:srgbClr val="585858"/>
                </a:solidFill>
                <a:effectLst/>
                <a:uLnTx/>
                <a:uFillTx/>
                <a:latin typeface="Lato" panose="020F0502020204030203" pitchFamily="34" charset="0"/>
                <a:ea typeface="+mn-ea"/>
                <a:cs typeface="+mn-cs"/>
              </a:rPr>
              <a:t>tecarterapia</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a condizione che siano: </a:t>
            </a:r>
          </a:p>
          <a:p>
            <a:pPr marR="0" lvl="0" algn="l" defTabSz="457200" rtl="0" eaLnBrk="1" fontAlgn="auto" latinLnBrk="0" hangingPunct="1">
              <a:lnSpc>
                <a:spcPct val="100000"/>
              </a:lnSpc>
              <a:spcBef>
                <a:spcPts val="0"/>
              </a:spcBef>
              <a:spcAft>
                <a:spcPts val="0"/>
              </a:spcAft>
              <a:buClr>
                <a:srgbClr val="60843C"/>
              </a:buClr>
              <a:buSzTx/>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742950" lvl="1" indent="-285750">
              <a:buClr>
                <a:srgbClr val="60843C"/>
              </a:buClr>
              <a:buFont typeface="Wingdings" panose="05000000000000000000" pitchFamily="2" charset="2"/>
              <a:buChar char="§"/>
              <a:defRPr/>
            </a:pPr>
            <a:r>
              <a:rPr lang="it-IT" dirty="0">
                <a:solidFill>
                  <a:srgbClr val="585858"/>
                </a:solidFill>
                <a:latin typeface="Lato" panose="020F0502020204030203" pitchFamily="34" charset="0"/>
              </a:rPr>
              <a:t>prescritti da medico „di base“ o da medico specializzato con indicazione della diagnosi per la richiesta del trattamento </a:t>
            </a:r>
            <a:r>
              <a:rPr lang="it-IT" b="1" dirty="0">
                <a:solidFill>
                  <a:srgbClr val="585858"/>
                </a:solidFill>
                <a:latin typeface="Lato" panose="020F0502020204030203" pitchFamily="34" charset="0"/>
              </a:rPr>
              <a:t>E</a:t>
            </a:r>
          </a:p>
          <a:p>
            <a:pPr marL="742950" lvl="1" indent="-285750">
              <a:buClr>
                <a:srgbClr val="60843C"/>
              </a:buClr>
              <a:buFont typeface="Wingdings" panose="05000000000000000000" pitchFamily="2" charset="2"/>
              <a:buChar char="§"/>
              <a:defRPr/>
            </a:pPr>
            <a:r>
              <a:rPr lang="it-IT" dirty="0">
                <a:solidFill>
                  <a:srgbClr val="585858"/>
                </a:solidFill>
                <a:latin typeface="Lato" panose="020F0502020204030203" pitchFamily="34" charset="0"/>
              </a:rPr>
              <a:t>effettuati da medici specialisti </a:t>
            </a:r>
            <a:r>
              <a:rPr lang="it-IT" u="sng" dirty="0">
                <a:solidFill>
                  <a:srgbClr val="585858"/>
                </a:solidFill>
                <a:latin typeface="Lato" panose="020F0502020204030203" pitchFamily="34" charset="0"/>
              </a:rPr>
              <a:t>oppure</a:t>
            </a:r>
            <a:r>
              <a:rPr lang="it-IT" dirty="0">
                <a:solidFill>
                  <a:srgbClr val="585858"/>
                </a:solidFill>
                <a:latin typeface="Lato" panose="020F0502020204030203" pitchFamily="34" charset="0"/>
              </a:rPr>
              <a:t> da fisioterapisti, osteopati e chiropratici, iscritti al relativo albo professionale. </a:t>
            </a: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Sono escluse le prestazioni quali linfodrenaggio, pressoterapia, shiatsu, tutti i tipi di </a:t>
            </a:r>
            <a:r>
              <a:rPr kumimoji="0" lang="it-IT" sz="1800" b="0" i="0" u="none" strike="noStrike" kern="1200" cap="none" spc="0" normalizeH="0" baseline="0" noProof="0" dirty="0" err="1">
                <a:ln>
                  <a:noFill/>
                </a:ln>
                <a:solidFill>
                  <a:srgbClr val="585858"/>
                </a:solidFill>
                <a:effectLst/>
                <a:uLnTx/>
                <a:uFillTx/>
                <a:latin typeface="Lato" panose="020F0502020204030203" pitchFamily="34" charset="0"/>
                <a:ea typeface="+mn-ea"/>
                <a:cs typeface="+mn-cs"/>
              </a:rPr>
              <a:t>taping</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ed ortesi, plantari ortopedici, visite e diagnostica per immagini, </a:t>
            </a:r>
            <a:r>
              <a:rPr kumimoji="0" lang="it-IT" sz="1800" b="0" i="0" u="none" strike="noStrike" kern="1200" cap="none" spc="0" normalizeH="0" baseline="0" noProof="0" dirty="0" err="1">
                <a:ln>
                  <a:noFill/>
                </a:ln>
                <a:solidFill>
                  <a:srgbClr val="585858"/>
                </a:solidFill>
                <a:effectLst/>
                <a:uLnTx/>
                <a:uFillTx/>
                <a:latin typeface="Lato" panose="020F0502020204030203" pitchFamily="34" charset="0"/>
                <a:ea typeface="+mn-ea"/>
                <a:cs typeface="+mn-cs"/>
              </a:rPr>
              <a:t>biorisonanza</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/magnetoterapia, infiltrazioni e agopuntura nonché prestazioni effettuate presso palestre, club ginnico-sportivi, </a:t>
            </a:r>
            <a:r>
              <a:rPr lang="it-IT" dirty="0">
                <a:solidFill>
                  <a:srgbClr val="585858"/>
                </a:solidFill>
                <a:latin typeface="Lato" panose="020F0502020204030203" pitchFamily="34" charset="0"/>
              </a:rPr>
              <a:t>centri</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estetici, alberghi salute, </a:t>
            </a:r>
            <a:r>
              <a:rPr kumimoji="0" lang="it-IT" sz="1800" b="0" i="0" u="none" strike="noStrike" kern="1200" cap="none" spc="0" normalizeH="0" baseline="0" noProof="0" dirty="0" err="1">
                <a:ln>
                  <a:noFill/>
                </a:ln>
                <a:solidFill>
                  <a:srgbClr val="585858"/>
                </a:solidFill>
                <a:effectLst/>
                <a:uLnTx/>
                <a:uFillTx/>
                <a:latin typeface="Lato" panose="020F0502020204030203" pitchFamily="34" charset="0"/>
                <a:ea typeface="+mn-ea"/>
                <a:cs typeface="+mn-cs"/>
              </a:rPr>
              <a:t>medical</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hotel, centri benessere anche se con annesso centro medico</a:t>
            </a: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lang="it-IT">
                <a:solidFill>
                  <a:srgbClr val="585858"/>
                </a:solidFill>
                <a:latin typeface="Lato" panose="020F0502020204030203" pitchFamily="34" charset="0"/>
              </a:rPr>
              <a:t>Le prescrizioni </a:t>
            </a:r>
            <a:r>
              <a:rPr lang="it-IT" dirty="0">
                <a:solidFill>
                  <a:srgbClr val="585858"/>
                </a:solidFill>
                <a:latin typeface="Lato" panose="020F0502020204030203" pitchFamily="34" charset="0"/>
              </a:rPr>
              <a:t>da parte di un medico non possono essere più vecchie di un anno e devono essere emesse prima delle fatture a saldo dettagliate.</a:t>
            </a: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p:txBody>
      </p:sp>
      <p:graphicFrame>
        <p:nvGraphicFramePr>
          <p:cNvPr id="2" name="Tabelle 1">
            <a:extLst>
              <a:ext uri="{FF2B5EF4-FFF2-40B4-BE49-F238E27FC236}">
                <a16:creationId xmlns:a16="http://schemas.microsoft.com/office/drawing/2014/main" id="{4C58281B-AA40-4D6B-B4B8-C79556FAEF93}"/>
              </a:ext>
            </a:extLst>
          </p:cNvPr>
          <p:cNvGraphicFramePr>
            <a:graphicFrameLocks noGrp="1"/>
          </p:cNvGraphicFramePr>
          <p:nvPr>
            <p:extLst>
              <p:ext uri="{D42A27DB-BD31-4B8C-83A1-F6EECF244321}">
                <p14:modId xmlns:p14="http://schemas.microsoft.com/office/powerpoint/2010/main" val="3468645991"/>
              </p:ext>
            </p:extLst>
          </p:nvPr>
        </p:nvGraphicFramePr>
        <p:xfrm>
          <a:off x="1253804" y="6193410"/>
          <a:ext cx="10440000" cy="370840"/>
        </p:xfrm>
        <a:graphic>
          <a:graphicData uri="http://schemas.openxmlformats.org/drawingml/2006/table">
            <a:tbl>
              <a:tblPr firstRow="1" bandRow="1">
                <a:tableStyleId>{5C22544A-7EE6-4342-B048-85BDC9FD1C3A}</a:tableStyleId>
              </a:tblPr>
              <a:tblGrid>
                <a:gridCol w="10440000">
                  <a:extLst>
                    <a:ext uri="{9D8B030D-6E8A-4147-A177-3AD203B41FA5}">
                      <a16:colId xmlns:a16="http://schemas.microsoft.com/office/drawing/2014/main" val="2747550406"/>
                    </a:ext>
                  </a:extLst>
                </a:gridCol>
              </a:tblGrid>
              <a:tr h="370840">
                <a:tc>
                  <a:txBody>
                    <a:bodyPr/>
                    <a:lstStyle/>
                    <a:p>
                      <a:r>
                        <a:rPr lang="de-DE" dirty="0">
                          <a:solidFill>
                            <a:srgbClr val="585858"/>
                          </a:solidFill>
                          <a:latin typeface="Lato" panose="020F0502020204030203" pitchFamily="34" charset="0"/>
                        </a:rPr>
                        <a:t>Il </a:t>
                      </a:r>
                      <a:r>
                        <a:rPr lang="it-IT" noProof="0" dirty="0">
                          <a:solidFill>
                            <a:srgbClr val="585858"/>
                          </a:solidFill>
                          <a:latin typeface="Lato" panose="020F0502020204030203" pitchFamily="34" charset="0"/>
                        </a:rPr>
                        <a:t>massimale annuo per le prestazioni suindicate corrisponde a € 800,00 per persona.</a:t>
                      </a:r>
                    </a:p>
                  </a:txBody>
                  <a:tcPr>
                    <a:solidFill>
                      <a:srgbClr val="60843C">
                        <a:alpha val="20000"/>
                      </a:srgbClr>
                    </a:solidFill>
                  </a:tcPr>
                </a:tc>
                <a:extLst>
                  <a:ext uri="{0D108BD9-81ED-4DB2-BD59-A6C34878D82A}">
                    <a16:rowId xmlns:a16="http://schemas.microsoft.com/office/drawing/2014/main" val="453836931"/>
                  </a:ext>
                </a:extLst>
              </a:tr>
            </a:tbl>
          </a:graphicData>
        </a:graphic>
      </p:graphicFrame>
    </p:spTree>
    <p:extLst>
      <p:ext uri="{BB962C8B-B14F-4D97-AF65-F5344CB8AC3E}">
        <p14:creationId xmlns:p14="http://schemas.microsoft.com/office/powerpoint/2010/main" val="1763737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9992053"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Settore privato – Odontoiatria</a:t>
            </a:r>
          </a:p>
        </p:txBody>
      </p:sp>
      <p:graphicFrame>
        <p:nvGraphicFramePr>
          <p:cNvPr id="5" name="Tabelle 4">
            <a:extLst>
              <a:ext uri="{FF2B5EF4-FFF2-40B4-BE49-F238E27FC236}">
                <a16:creationId xmlns:a16="http://schemas.microsoft.com/office/drawing/2014/main" id="{DC146477-2CD9-40FD-96F3-BB7A6FD44C7A}"/>
              </a:ext>
            </a:extLst>
          </p:cNvPr>
          <p:cNvGraphicFramePr>
            <a:graphicFrameLocks noGrp="1"/>
          </p:cNvGraphicFramePr>
          <p:nvPr>
            <p:extLst>
              <p:ext uri="{D42A27DB-BD31-4B8C-83A1-F6EECF244321}">
                <p14:modId xmlns:p14="http://schemas.microsoft.com/office/powerpoint/2010/main" val="1485359163"/>
              </p:ext>
            </p:extLst>
          </p:nvPr>
        </p:nvGraphicFramePr>
        <p:xfrm>
          <a:off x="1255260" y="1732398"/>
          <a:ext cx="10440000" cy="4058920"/>
        </p:xfrm>
        <a:graphic>
          <a:graphicData uri="http://schemas.openxmlformats.org/drawingml/2006/table">
            <a:tbl>
              <a:tblPr firstRow="1" bandRow="1">
                <a:tableStyleId>{5C22544A-7EE6-4342-B048-85BDC9FD1C3A}</a:tableStyleId>
              </a:tblPr>
              <a:tblGrid>
                <a:gridCol w="4332583">
                  <a:extLst>
                    <a:ext uri="{9D8B030D-6E8A-4147-A177-3AD203B41FA5}">
                      <a16:colId xmlns:a16="http://schemas.microsoft.com/office/drawing/2014/main" val="3622034172"/>
                    </a:ext>
                  </a:extLst>
                </a:gridCol>
                <a:gridCol w="1774834">
                  <a:extLst>
                    <a:ext uri="{9D8B030D-6E8A-4147-A177-3AD203B41FA5}">
                      <a16:colId xmlns:a16="http://schemas.microsoft.com/office/drawing/2014/main" val="1724930306"/>
                    </a:ext>
                  </a:extLst>
                </a:gridCol>
                <a:gridCol w="4332583">
                  <a:extLst>
                    <a:ext uri="{9D8B030D-6E8A-4147-A177-3AD203B41FA5}">
                      <a16:colId xmlns:a16="http://schemas.microsoft.com/office/drawing/2014/main" val="473518776"/>
                    </a:ext>
                  </a:extLst>
                </a:gridCol>
              </a:tblGrid>
              <a:tr h="370840">
                <a:tc>
                  <a:txBody>
                    <a:bodyPr/>
                    <a:lstStyle/>
                    <a:p>
                      <a:r>
                        <a:rPr lang="it-IT" sz="1400" dirty="0">
                          <a:latin typeface="Lato" panose="020F0502020204030203" pitchFamily="34" charset="0"/>
                        </a:rPr>
                        <a:t>Prestazione</a:t>
                      </a:r>
                    </a:p>
                  </a:txBody>
                  <a:tcPr>
                    <a:solidFill>
                      <a:srgbClr val="60843C">
                        <a:alpha val="50000"/>
                      </a:srgbClr>
                    </a:solidFill>
                  </a:tcPr>
                </a:tc>
                <a:tc>
                  <a:txBody>
                    <a:bodyPr/>
                    <a:lstStyle/>
                    <a:p>
                      <a:pPr marL="360000" lvl="3" algn="r"/>
                      <a:r>
                        <a:rPr lang="it-IT" sz="1400">
                          <a:latin typeface="Lato" panose="020F0502020204030203" pitchFamily="34" charset="0"/>
                        </a:rPr>
                        <a:t>Massimale</a:t>
                      </a:r>
                      <a:endParaRPr lang="it-IT" sz="1400" dirty="0">
                        <a:latin typeface="Lato" panose="020F0502020204030203" pitchFamily="34" charset="0"/>
                      </a:endParaRPr>
                    </a:p>
                  </a:txBody>
                  <a:tcPr>
                    <a:solidFill>
                      <a:srgbClr val="60843C">
                        <a:alpha val="50000"/>
                      </a:srgbClr>
                    </a:solidFill>
                  </a:tcPr>
                </a:tc>
                <a:tc>
                  <a:txBody>
                    <a:bodyPr/>
                    <a:lstStyle/>
                    <a:p>
                      <a:pPr algn="just"/>
                      <a:r>
                        <a:rPr lang="it-IT" sz="1400" dirty="0">
                          <a:latin typeface="Lato" panose="020F0502020204030203" pitchFamily="34" charset="0"/>
                        </a:rPr>
                        <a:t>Fruibilità</a:t>
                      </a:r>
                    </a:p>
                  </a:txBody>
                  <a:tcPr>
                    <a:solidFill>
                      <a:srgbClr val="60843C">
                        <a:alpha val="50000"/>
                      </a:srgbClr>
                    </a:solidFill>
                  </a:tcPr>
                </a:tc>
                <a:extLst>
                  <a:ext uri="{0D108BD9-81ED-4DB2-BD59-A6C34878D82A}">
                    <a16:rowId xmlns:a16="http://schemas.microsoft.com/office/drawing/2014/main" val="1412140424"/>
                  </a:ext>
                </a:extLst>
              </a:tr>
              <a:tr h="370840">
                <a:tc>
                  <a:txBody>
                    <a:bodyPr/>
                    <a:lstStyle/>
                    <a:p>
                      <a:r>
                        <a:rPr lang="it-IT" sz="1400" dirty="0">
                          <a:solidFill>
                            <a:srgbClr val="585858"/>
                          </a:solidFill>
                          <a:latin typeface="Lato" panose="020F0502020204030203" pitchFamily="34" charset="0"/>
                        </a:rPr>
                        <a:t>Igiene orale e parodontologia</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ablazione tartaro</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prima visita odontoiatrica</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levigatura delle radici e/o </a:t>
                      </a:r>
                      <a:r>
                        <a:rPr lang="it-IT" sz="1400" dirty="0" err="1">
                          <a:solidFill>
                            <a:srgbClr val="585858"/>
                          </a:solidFill>
                          <a:latin typeface="Lato" panose="020F0502020204030203" pitchFamily="34" charset="0"/>
                        </a:rPr>
                        <a:t>courettage</a:t>
                      </a:r>
                      <a:r>
                        <a:rPr lang="it-IT" sz="1400" dirty="0">
                          <a:solidFill>
                            <a:srgbClr val="585858"/>
                          </a:solidFill>
                          <a:latin typeface="Lato" panose="020F0502020204030203" pitchFamily="34" charset="0"/>
                        </a:rPr>
                        <a:t> gengivale </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a:t>
                      </a:r>
                    </a:p>
                  </a:txBody>
                  <a:tcPr>
                    <a:solidFill>
                      <a:srgbClr val="60843C">
                        <a:alpha val="20000"/>
                      </a:srgbClr>
                    </a:solidFill>
                  </a:tcPr>
                </a:tc>
                <a:tc>
                  <a:txBody>
                    <a:bodyPr/>
                    <a:lstStyle/>
                    <a:p>
                      <a:pPr marL="360000" lvl="3" algn="r"/>
                      <a:endParaRPr lang="it-IT" sz="1400">
                        <a:solidFill>
                          <a:srgbClr val="585858"/>
                        </a:solidFill>
                        <a:latin typeface="Lato" panose="020F0502020204030203" pitchFamily="34" charset="0"/>
                      </a:endParaRPr>
                    </a:p>
                    <a:p>
                      <a:pPr marL="360000" lvl="3" algn="r"/>
                      <a:r>
                        <a:rPr lang="it-IT" sz="1400">
                          <a:solidFill>
                            <a:srgbClr val="585858"/>
                          </a:solidFill>
                          <a:latin typeface="Lato" panose="020F0502020204030203" pitchFamily="34" charset="0"/>
                        </a:rPr>
                        <a:t>€ 35,00</a:t>
                      </a:r>
                    </a:p>
                    <a:p>
                      <a:pPr marL="360000" lvl="3" algn="r"/>
                      <a:r>
                        <a:rPr lang="it-IT" sz="1400">
                          <a:solidFill>
                            <a:srgbClr val="585858"/>
                          </a:solidFill>
                          <a:latin typeface="Lato" panose="020F0502020204030203" pitchFamily="34" charset="0"/>
                        </a:rPr>
                        <a:t>€ 30,00</a:t>
                      </a:r>
                    </a:p>
                    <a:p>
                      <a:pPr marL="360000" lvl="3" algn="r"/>
                      <a:r>
                        <a:rPr lang="it-IT" sz="1400">
                          <a:solidFill>
                            <a:srgbClr val="585858"/>
                          </a:solidFill>
                          <a:latin typeface="Lato" panose="020F0502020204030203" pitchFamily="34" charset="0"/>
                        </a:rPr>
                        <a:t>€ 40,00</a:t>
                      </a:r>
                      <a:endParaRPr lang="it-IT" sz="1400" dirty="0">
                        <a:solidFill>
                          <a:srgbClr val="585858"/>
                        </a:solidFill>
                        <a:latin typeface="Lato" panose="020F0502020204030203" pitchFamily="34" charset="0"/>
                      </a:endParaRPr>
                    </a:p>
                  </a:txBody>
                  <a:tcPr>
                    <a:solidFill>
                      <a:srgbClr val="60843C">
                        <a:alpha val="20000"/>
                      </a:srgbClr>
                    </a:solidFill>
                  </a:tcPr>
                </a:tc>
                <a:tc>
                  <a:txBody>
                    <a:bodyPr/>
                    <a:lstStyle/>
                    <a:p>
                      <a:pPr algn="just"/>
                      <a:r>
                        <a:rPr lang="it-IT" sz="1400" dirty="0">
                          <a:solidFill>
                            <a:srgbClr val="585858"/>
                          </a:solidFill>
                          <a:latin typeface="Lato" panose="020F0502020204030203" pitchFamily="34" charset="0"/>
                        </a:rPr>
                        <a:t>una volta all‘anno e senza massimale annuo</a:t>
                      </a:r>
                      <a:endParaRPr lang="it-IT" sz="1400" u="sng" dirty="0">
                        <a:solidFill>
                          <a:srgbClr val="585858"/>
                        </a:solidFill>
                        <a:latin typeface="Lato" panose="020F0502020204030203" pitchFamily="34" charset="0"/>
                      </a:endParaRPr>
                    </a:p>
                  </a:txBody>
                  <a:tcPr anchor="ctr">
                    <a:solidFill>
                      <a:srgbClr val="60843C">
                        <a:alpha val="20000"/>
                      </a:srgbClr>
                    </a:solidFill>
                  </a:tcPr>
                </a:tc>
                <a:extLst>
                  <a:ext uri="{0D108BD9-81ED-4DB2-BD59-A6C34878D82A}">
                    <a16:rowId xmlns:a16="http://schemas.microsoft.com/office/drawing/2014/main" val="1671871252"/>
                  </a:ext>
                </a:extLst>
              </a:tr>
              <a:tr h="370840">
                <a:tc>
                  <a:txBody>
                    <a:bodyPr/>
                    <a:lstStyle/>
                    <a:p>
                      <a:r>
                        <a:rPr lang="it-IT" sz="1400" dirty="0">
                          <a:solidFill>
                            <a:srgbClr val="585858"/>
                          </a:solidFill>
                          <a:latin typeface="Lato" panose="020F0502020204030203" pitchFamily="34" charset="0"/>
                        </a:rPr>
                        <a:t>Diagnostica</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radiografia </a:t>
                      </a:r>
                      <a:r>
                        <a:rPr lang="it-IT" sz="1400" dirty="0" err="1">
                          <a:solidFill>
                            <a:srgbClr val="585858"/>
                          </a:solidFill>
                          <a:latin typeface="Lato" panose="020F0502020204030203" pitchFamily="34" charset="0"/>
                        </a:rPr>
                        <a:t>endorale</a:t>
                      </a:r>
                      <a:endParaRPr lang="it-IT" sz="1400" dirty="0">
                        <a:solidFill>
                          <a:srgbClr val="585858"/>
                        </a:solidFill>
                        <a:latin typeface="Lato" panose="020F0502020204030203" pitchFamily="34" charset="0"/>
                      </a:endParaRP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panoramica</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CBCT</a:t>
                      </a:r>
                    </a:p>
                  </a:txBody>
                  <a:tcPr>
                    <a:solidFill>
                      <a:srgbClr val="60843C">
                        <a:alpha val="20000"/>
                      </a:srgbClr>
                    </a:solidFill>
                  </a:tcPr>
                </a:tc>
                <a:tc>
                  <a:txBody>
                    <a:bodyPr/>
                    <a:lstStyle/>
                    <a:p>
                      <a:pPr marL="360000" lvl="3" algn="r"/>
                      <a:endParaRPr lang="it-IT" sz="1400" dirty="0">
                        <a:solidFill>
                          <a:srgbClr val="585858"/>
                        </a:solidFill>
                        <a:latin typeface="Lato" panose="020F0502020204030203" pitchFamily="34" charset="0"/>
                      </a:endParaRPr>
                    </a:p>
                    <a:p>
                      <a:pPr marL="360000" lvl="3" algn="r"/>
                      <a:r>
                        <a:rPr lang="it-IT" sz="1400" dirty="0">
                          <a:solidFill>
                            <a:srgbClr val="585858"/>
                          </a:solidFill>
                          <a:latin typeface="Lato" panose="020F0502020204030203" pitchFamily="34" charset="0"/>
                        </a:rPr>
                        <a:t>€ 15,00</a:t>
                      </a:r>
                    </a:p>
                    <a:p>
                      <a:pPr marL="360000" lvl="3" algn="r"/>
                      <a:r>
                        <a:rPr lang="it-IT" sz="1400" dirty="0">
                          <a:solidFill>
                            <a:srgbClr val="585858"/>
                          </a:solidFill>
                          <a:latin typeface="Lato" panose="020F0502020204030203" pitchFamily="34" charset="0"/>
                        </a:rPr>
                        <a:t>€ 40,00</a:t>
                      </a:r>
                    </a:p>
                    <a:p>
                      <a:pPr marL="360000" lvl="3" algn="r"/>
                      <a:r>
                        <a:rPr lang="it-IT" sz="1400" dirty="0">
                          <a:solidFill>
                            <a:srgbClr val="585858"/>
                          </a:solidFill>
                          <a:latin typeface="Lato" panose="020F0502020204030203" pitchFamily="34" charset="0"/>
                        </a:rPr>
                        <a:t>€ 90,00</a:t>
                      </a:r>
                    </a:p>
                  </a:txBody>
                  <a:tcPr>
                    <a:solidFill>
                      <a:srgbClr val="60843C">
                        <a:alpha val="20000"/>
                      </a:srgbClr>
                    </a:solidFill>
                  </a:tcPr>
                </a:tc>
                <a:tc>
                  <a:txBody>
                    <a:bodyPr/>
                    <a:lstStyle/>
                    <a:p>
                      <a:pPr algn="just"/>
                      <a:r>
                        <a:rPr lang="it-IT" sz="1400" dirty="0">
                          <a:solidFill>
                            <a:srgbClr val="585858"/>
                          </a:solidFill>
                          <a:latin typeface="Lato" panose="020F0502020204030203" pitchFamily="34" charset="0"/>
                        </a:rPr>
                        <a:t>una volta ogni due anni e senza massimale annuo</a:t>
                      </a:r>
                      <a:endParaRPr lang="it-IT" sz="1400" u="sng" dirty="0">
                        <a:solidFill>
                          <a:srgbClr val="585858"/>
                        </a:solidFill>
                        <a:latin typeface="Lato" panose="020F0502020204030203" pitchFamily="34" charset="0"/>
                      </a:endParaRPr>
                    </a:p>
                  </a:txBody>
                  <a:tcPr anchor="ctr">
                    <a:solidFill>
                      <a:srgbClr val="60843C">
                        <a:alpha val="20000"/>
                      </a:srgbClr>
                    </a:solidFill>
                  </a:tcPr>
                </a:tc>
                <a:extLst>
                  <a:ext uri="{0D108BD9-81ED-4DB2-BD59-A6C34878D82A}">
                    <a16:rowId xmlns:a16="http://schemas.microsoft.com/office/drawing/2014/main" val="2862203973"/>
                  </a:ext>
                </a:extLst>
              </a:tr>
              <a:tr h="370840">
                <a:tc>
                  <a:txBody>
                    <a:bodyPr/>
                    <a:lstStyle/>
                    <a:p>
                      <a:r>
                        <a:rPr lang="it-IT" sz="1400" kern="1200" dirty="0">
                          <a:solidFill>
                            <a:srgbClr val="585858"/>
                          </a:solidFill>
                          <a:latin typeface="Lato" panose="020F0502020204030203" pitchFamily="34" charset="0"/>
                          <a:ea typeface="+mn-ea"/>
                          <a:cs typeface="+mn-cs"/>
                        </a:rPr>
                        <a:t>Conservativa</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Otturazioni dirette</a:t>
                      </a: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4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Ricostruzione di dente con ancoraggio a vite o perno ad elemento</a:t>
                      </a: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4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terapia canalare in dente </a:t>
                      </a:r>
                      <a:r>
                        <a:rPr kumimoji="0" lang="it-IT" sz="1400" b="0" i="0" u="none" strike="noStrike" kern="1200" cap="none" spc="0" normalizeH="0" baseline="0" noProof="0" dirty="0" err="1">
                          <a:ln>
                            <a:noFill/>
                          </a:ln>
                          <a:solidFill>
                            <a:srgbClr val="585858"/>
                          </a:solidFill>
                          <a:effectLst/>
                          <a:uLnTx/>
                          <a:uFillTx/>
                          <a:latin typeface="Lato" panose="020F0502020204030203" pitchFamily="34" charset="0"/>
                          <a:ea typeface="+mn-ea"/>
                          <a:cs typeface="+mn-cs"/>
                        </a:rPr>
                        <a:t>monoradicolato</a:t>
                      </a:r>
                      <a:r>
                        <a:rPr kumimoji="0" lang="it-IT" sz="14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a:t>
                      </a: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lang="it-IT" sz="1400" dirty="0">
                          <a:solidFill>
                            <a:srgbClr val="585858"/>
                          </a:solidFill>
                          <a:latin typeface="Lato" panose="020F0502020204030203" pitchFamily="34" charset="0"/>
                        </a:rPr>
                        <a:t>…</a:t>
                      </a:r>
                    </a:p>
                  </a:txBody>
                  <a:tcPr>
                    <a:solidFill>
                      <a:srgbClr val="60843C">
                        <a:alpha val="20000"/>
                      </a:srgbClr>
                    </a:solidFill>
                  </a:tcPr>
                </a:tc>
                <a:tc>
                  <a:txBody>
                    <a:bodyPr/>
                    <a:lstStyle/>
                    <a:p>
                      <a:pPr marL="360000" lvl="3" algn="r"/>
                      <a:endParaRPr lang="it-IT" sz="1400" dirty="0">
                        <a:solidFill>
                          <a:srgbClr val="585858"/>
                        </a:solidFill>
                        <a:latin typeface="Lato" panose="020F0502020204030203" pitchFamily="34" charset="0"/>
                      </a:endParaRPr>
                    </a:p>
                    <a:p>
                      <a:pPr marL="360000" lvl="3" algn="r"/>
                      <a:r>
                        <a:rPr lang="it-IT" sz="1400" dirty="0">
                          <a:solidFill>
                            <a:srgbClr val="585858"/>
                          </a:solidFill>
                          <a:latin typeface="Lato" panose="020F0502020204030203" pitchFamily="34" charset="0"/>
                        </a:rPr>
                        <a:t>€ 50,00</a:t>
                      </a:r>
                    </a:p>
                    <a:p>
                      <a:pPr marL="360000" lvl="3" algn="r"/>
                      <a:r>
                        <a:rPr lang="it-IT" sz="1400" dirty="0">
                          <a:solidFill>
                            <a:srgbClr val="585858"/>
                          </a:solidFill>
                          <a:latin typeface="Lato" panose="020F0502020204030203" pitchFamily="34" charset="0"/>
                        </a:rPr>
                        <a:t>€ 50,00</a:t>
                      </a:r>
                    </a:p>
                    <a:p>
                      <a:pPr marL="360000" lvl="3" algn="r"/>
                      <a:endParaRPr lang="it-IT" sz="1400" dirty="0">
                        <a:solidFill>
                          <a:srgbClr val="585858"/>
                        </a:solidFill>
                        <a:latin typeface="Lato" panose="020F0502020204030203" pitchFamily="34" charset="0"/>
                      </a:endParaRPr>
                    </a:p>
                    <a:p>
                      <a:pPr marL="360000" lvl="3" algn="r"/>
                      <a:r>
                        <a:rPr lang="it-IT" sz="1400" dirty="0">
                          <a:solidFill>
                            <a:srgbClr val="585858"/>
                          </a:solidFill>
                          <a:latin typeface="Lato" panose="020F0502020204030203" pitchFamily="34" charset="0"/>
                        </a:rPr>
                        <a:t>€75,00</a:t>
                      </a:r>
                    </a:p>
                  </a:txBody>
                  <a:tcPr>
                    <a:solidFill>
                      <a:srgbClr val="60843C">
                        <a:alpha val="20000"/>
                      </a:srgbClr>
                    </a:solidFill>
                  </a:tcPr>
                </a:tc>
                <a:tc>
                  <a:txBody>
                    <a:bodyPr/>
                    <a:lstStyle/>
                    <a:p>
                      <a:pPr algn="l"/>
                      <a:r>
                        <a:rPr lang="it-IT" sz="1400" u="none" dirty="0">
                          <a:solidFill>
                            <a:srgbClr val="585858"/>
                          </a:solidFill>
                          <a:latin typeface="Lato" panose="020F0502020204030203" pitchFamily="34" charset="0"/>
                        </a:rPr>
                        <a:t>per singola prestazione e senza massimale annuo; qualora sia stato erogato un contributo per trattamenti conservativi e/o endodontici, non sono erogabili per lo stesso elemento dentale nuovi contributi per trattamenti conservativi e/o endodontici se non trascorsi almeno 18 mesi dalla precedente contribuzione</a:t>
                      </a:r>
                    </a:p>
                  </a:txBody>
                  <a:tcPr anchor="ctr">
                    <a:solidFill>
                      <a:srgbClr val="60843C">
                        <a:alpha val="20000"/>
                      </a:srgbClr>
                    </a:solidFill>
                  </a:tcPr>
                </a:tc>
                <a:extLst>
                  <a:ext uri="{0D108BD9-81ED-4DB2-BD59-A6C34878D82A}">
                    <a16:rowId xmlns:a16="http://schemas.microsoft.com/office/drawing/2014/main" val="297192073"/>
                  </a:ext>
                </a:extLst>
              </a:tr>
            </a:tbl>
          </a:graphicData>
        </a:graphic>
      </p:graphicFrame>
    </p:spTree>
    <p:extLst>
      <p:ext uri="{BB962C8B-B14F-4D97-AF65-F5344CB8AC3E}">
        <p14:creationId xmlns:p14="http://schemas.microsoft.com/office/powerpoint/2010/main" val="2311760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9992053"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Settore privato – Odontoiatria</a:t>
            </a:r>
          </a:p>
        </p:txBody>
      </p:sp>
      <p:graphicFrame>
        <p:nvGraphicFramePr>
          <p:cNvPr id="5" name="Tabelle 4">
            <a:extLst>
              <a:ext uri="{FF2B5EF4-FFF2-40B4-BE49-F238E27FC236}">
                <a16:creationId xmlns:a16="http://schemas.microsoft.com/office/drawing/2014/main" id="{DC146477-2CD9-40FD-96F3-BB7A6FD44C7A}"/>
              </a:ext>
            </a:extLst>
          </p:cNvPr>
          <p:cNvGraphicFramePr>
            <a:graphicFrameLocks noGrp="1"/>
          </p:cNvGraphicFramePr>
          <p:nvPr>
            <p:extLst>
              <p:ext uri="{D42A27DB-BD31-4B8C-83A1-F6EECF244321}">
                <p14:modId xmlns:p14="http://schemas.microsoft.com/office/powerpoint/2010/main" val="2458733155"/>
              </p:ext>
            </p:extLst>
          </p:nvPr>
        </p:nvGraphicFramePr>
        <p:xfrm>
          <a:off x="1255260" y="1732398"/>
          <a:ext cx="10440000" cy="3632200"/>
        </p:xfrm>
        <a:graphic>
          <a:graphicData uri="http://schemas.openxmlformats.org/drawingml/2006/table">
            <a:tbl>
              <a:tblPr firstRow="1" bandRow="1">
                <a:tableStyleId>{5C22544A-7EE6-4342-B048-85BDC9FD1C3A}</a:tableStyleId>
              </a:tblPr>
              <a:tblGrid>
                <a:gridCol w="4332583">
                  <a:extLst>
                    <a:ext uri="{9D8B030D-6E8A-4147-A177-3AD203B41FA5}">
                      <a16:colId xmlns:a16="http://schemas.microsoft.com/office/drawing/2014/main" val="3622034172"/>
                    </a:ext>
                  </a:extLst>
                </a:gridCol>
                <a:gridCol w="1774834">
                  <a:extLst>
                    <a:ext uri="{9D8B030D-6E8A-4147-A177-3AD203B41FA5}">
                      <a16:colId xmlns:a16="http://schemas.microsoft.com/office/drawing/2014/main" val="1724930306"/>
                    </a:ext>
                  </a:extLst>
                </a:gridCol>
                <a:gridCol w="4332583">
                  <a:extLst>
                    <a:ext uri="{9D8B030D-6E8A-4147-A177-3AD203B41FA5}">
                      <a16:colId xmlns:a16="http://schemas.microsoft.com/office/drawing/2014/main" val="473518776"/>
                    </a:ext>
                  </a:extLst>
                </a:gridCol>
              </a:tblGrid>
              <a:tr h="370840">
                <a:tc>
                  <a:txBody>
                    <a:bodyPr/>
                    <a:lstStyle/>
                    <a:p>
                      <a:r>
                        <a:rPr lang="it-IT" sz="1400">
                          <a:latin typeface="Lato" panose="020F0502020204030203" pitchFamily="34" charset="0"/>
                        </a:rPr>
                        <a:t>Prestazione</a:t>
                      </a:r>
                      <a:endParaRPr lang="it-IT" sz="1400" dirty="0">
                        <a:latin typeface="Lato" panose="020F0502020204030203" pitchFamily="34" charset="0"/>
                      </a:endParaRPr>
                    </a:p>
                  </a:txBody>
                  <a:tcPr>
                    <a:solidFill>
                      <a:srgbClr val="60843C">
                        <a:alpha val="50000"/>
                      </a:srgbClr>
                    </a:solidFill>
                  </a:tcPr>
                </a:tc>
                <a:tc>
                  <a:txBody>
                    <a:bodyPr/>
                    <a:lstStyle/>
                    <a:p>
                      <a:pPr marL="360000" lvl="3" algn="r"/>
                      <a:r>
                        <a:rPr lang="it-IT" sz="1400">
                          <a:latin typeface="Lato" panose="020F0502020204030203" pitchFamily="34" charset="0"/>
                        </a:rPr>
                        <a:t>Massimale</a:t>
                      </a:r>
                      <a:endParaRPr lang="it-IT" sz="1400" dirty="0">
                        <a:latin typeface="Lato" panose="020F0502020204030203" pitchFamily="34" charset="0"/>
                      </a:endParaRPr>
                    </a:p>
                  </a:txBody>
                  <a:tcPr>
                    <a:solidFill>
                      <a:srgbClr val="60843C">
                        <a:alpha val="50000"/>
                      </a:srgbClr>
                    </a:solidFill>
                  </a:tcPr>
                </a:tc>
                <a:tc>
                  <a:txBody>
                    <a:bodyPr/>
                    <a:lstStyle/>
                    <a:p>
                      <a:pPr algn="l"/>
                      <a:r>
                        <a:rPr lang="it-IT" sz="1400" dirty="0">
                          <a:latin typeface="Lato" panose="020F0502020204030203" pitchFamily="34" charset="0"/>
                        </a:rPr>
                        <a:t>Fruibilità</a:t>
                      </a:r>
                    </a:p>
                  </a:txBody>
                  <a:tcPr>
                    <a:solidFill>
                      <a:srgbClr val="60843C">
                        <a:alpha val="50000"/>
                      </a:srgbClr>
                    </a:solidFill>
                  </a:tcPr>
                </a:tc>
                <a:extLst>
                  <a:ext uri="{0D108BD9-81ED-4DB2-BD59-A6C34878D82A}">
                    <a16:rowId xmlns:a16="http://schemas.microsoft.com/office/drawing/2014/main" val="1412140424"/>
                  </a:ext>
                </a:extLst>
              </a:tr>
              <a:tr h="370840">
                <a:tc>
                  <a:txBody>
                    <a:bodyPr/>
                    <a:lstStyle/>
                    <a:p>
                      <a:r>
                        <a:rPr lang="it-IT" sz="1400" dirty="0">
                          <a:solidFill>
                            <a:srgbClr val="585858"/>
                          </a:solidFill>
                          <a:latin typeface="Lato" panose="020F0502020204030203" pitchFamily="34" charset="0"/>
                        </a:rPr>
                        <a:t>Prestazioni di chirurgia</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estrazione di dente o radice</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a:t>
                      </a:r>
                    </a:p>
                  </a:txBody>
                  <a:tcPr>
                    <a:solidFill>
                      <a:srgbClr val="60843C">
                        <a:alpha val="20000"/>
                      </a:srgbClr>
                    </a:solidFill>
                  </a:tcPr>
                </a:tc>
                <a:tc>
                  <a:txBody>
                    <a:bodyPr/>
                    <a:lstStyle/>
                    <a:p>
                      <a:pPr marL="360000" lvl="3" algn="r"/>
                      <a:endParaRPr lang="it-IT" sz="1400" dirty="0">
                        <a:solidFill>
                          <a:srgbClr val="585858"/>
                        </a:solidFill>
                        <a:latin typeface="Lato" panose="020F0502020204030203" pitchFamily="34" charset="0"/>
                      </a:endParaRPr>
                    </a:p>
                    <a:p>
                      <a:pPr marL="360000" lvl="3" algn="r"/>
                      <a:r>
                        <a:rPr lang="it-IT" sz="1400" dirty="0">
                          <a:solidFill>
                            <a:srgbClr val="585858"/>
                          </a:solidFill>
                          <a:latin typeface="Lato" panose="020F0502020204030203" pitchFamily="34" charset="0"/>
                        </a:rPr>
                        <a:t>€ 50,00</a:t>
                      </a:r>
                    </a:p>
                    <a:p>
                      <a:pPr marL="360000" lvl="3" algn="r"/>
                      <a:endParaRPr lang="it-IT" sz="1400" dirty="0">
                        <a:solidFill>
                          <a:srgbClr val="585858"/>
                        </a:solidFill>
                        <a:latin typeface="Lato" panose="020F0502020204030203" pitchFamily="34" charset="0"/>
                      </a:endParaRPr>
                    </a:p>
                  </a:txBody>
                  <a:tcPr>
                    <a:solidFill>
                      <a:srgbClr val="60843C">
                        <a:alpha val="20000"/>
                      </a:srgbClr>
                    </a:solidFill>
                  </a:tcPr>
                </a:tc>
                <a:tc>
                  <a:txBody>
                    <a:bodyPr/>
                    <a:lstStyle/>
                    <a:p>
                      <a:pPr algn="l"/>
                      <a:r>
                        <a:rPr lang="it-IT" sz="1400" dirty="0">
                          <a:solidFill>
                            <a:srgbClr val="585858"/>
                          </a:solidFill>
                          <a:latin typeface="Lato" panose="020F0502020204030203" pitchFamily="34" charset="0"/>
                        </a:rPr>
                        <a:t>per singola prestazione</a:t>
                      </a:r>
                      <a:endParaRPr lang="it-IT" sz="1400" u="sng" dirty="0">
                        <a:solidFill>
                          <a:srgbClr val="585858"/>
                        </a:solidFill>
                        <a:latin typeface="Lato" panose="020F0502020204030203" pitchFamily="34" charset="0"/>
                      </a:endParaRPr>
                    </a:p>
                  </a:txBody>
                  <a:tcPr anchor="ctr">
                    <a:solidFill>
                      <a:srgbClr val="60843C">
                        <a:alpha val="20000"/>
                      </a:srgbClr>
                    </a:solidFill>
                  </a:tcPr>
                </a:tc>
                <a:extLst>
                  <a:ext uri="{0D108BD9-81ED-4DB2-BD59-A6C34878D82A}">
                    <a16:rowId xmlns:a16="http://schemas.microsoft.com/office/drawing/2014/main" val="1671871252"/>
                  </a:ext>
                </a:extLst>
              </a:tr>
              <a:tr h="370840">
                <a:tc>
                  <a:txBody>
                    <a:bodyPr/>
                    <a:lstStyle/>
                    <a:p>
                      <a:r>
                        <a:rPr lang="it-IT" sz="1400" dirty="0">
                          <a:solidFill>
                            <a:srgbClr val="585858"/>
                          </a:solidFill>
                          <a:latin typeface="Lato" panose="020F0502020204030203" pitchFamily="34" charset="0"/>
                        </a:rPr>
                        <a:t>Prestazioni di implantologia</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impianto osteointegrato (qualsiasi tipologia) per elemento</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intervento di rialzo del seno mascellare</a:t>
                      </a: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4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a:t>
                      </a:r>
                    </a:p>
                  </a:txBody>
                  <a:tcPr>
                    <a:solidFill>
                      <a:srgbClr val="60843C">
                        <a:alpha val="20000"/>
                      </a:srgbClr>
                    </a:solidFill>
                  </a:tcPr>
                </a:tc>
                <a:tc>
                  <a:txBody>
                    <a:bodyPr/>
                    <a:lstStyle/>
                    <a:p>
                      <a:pPr marL="360000" lvl="3" algn="r"/>
                      <a:endParaRPr lang="it-IT" sz="1400">
                        <a:solidFill>
                          <a:srgbClr val="585858"/>
                        </a:solidFill>
                        <a:latin typeface="Lato" panose="020F0502020204030203" pitchFamily="34" charset="0"/>
                      </a:endParaRPr>
                    </a:p>
                    <a:p>
                      <a:pPr marL="360000" lvl="3" algn="r"/>
                      <a:r>
                        <a:rPr lang="it-IT" sz="1400">
                          <a:solidFill>
                            <a:srgbClr val="585858"/>
                          </a:solidFill>
                          <a:latin typeface="Lato" panose="020F0502020204030203" pitchFamily="34" charset="0"/>
                        </a:rPr>
                        <a:t>€ 750,00</a:t>
                      </a:r>
                    </a:p>
                    <a:p>
                      <a:pPr marL="360000" lvl="3" algn="r"/>
                      <a:endParaRPr lang="it-IT" sz="1400">
                        <a:solidFill>
                          <a:srgbClr val="585858"/>
                        </a:solidFill>
                        <a:latin typeface="Lato" panose="020F0502020204030203" pitchFamily="34" charset="0"/>
                      </a:endParaRPr>
                    </a:p>
                    <a:p>
                      <a:pPr marL="360000" lvl="3" algn="r"/>
                      <a:r>
                        <a:rPr lang="it-IT" sz="1400">
                          <a:solidFill>
                            <a:srgbClr val="585858"/>
                          </a:solidFill>
                          <a:latin typeface="Lato" panose="020F0502020204030203" pitchFamily="34" charset="0"/>
                        </a:rPr>
                        <a:t>€ 350,00</a:t>
                      </a:r>
                      <a:endParaRPr lang="it-IT" sz="1400" dirty="0">
                        <a:solidFill>
                          <a:srgbClr val="585858"/>
                        </a:solidFill>
                        <a:latin typeface="Lato" panose="020F0502020204030203" pitchFamily="34" charset="0"/>
                      </a:endParaRPr>
                    </a:p>
                  </a:txBody>
                  <a:tcPr>
                    <a:solidFill>
                      <a:srgbClr val="60843C">
                        <a:alpha val="20000"/>
                      </a:srgbClr>
                    </a:solidFill>
                  </a:tcPr>
                </a:tc>
                <a:tc>
                  <a:txBody>
                    <a:bodyPr/>
                    <a:lstStyle/>
                    <a:p>
                      <a:pPr algn="l"/>
                      <a:r>
                        <a:rPr lang="it-IT" sz="1400" dirty="0">
                          <a:solidFill>
                            <a:srgbClr val="585858"/>
                          </a:solidFill>
                          <a:latin typeface="Lato" panose="020F0502020204030203" pitchFamily="34" charset="0"/>
                        </a:rPr>
                        <a:t>per singola prestazione; ai fini liquidativi dovranno essere prodotte le immagini radiografiche precedenti e successive alla riabilitazione </a:t>
                      </a:r>
                      <a:r>
                        <a:rPr lang="it-IT" sz="1400" dirty="0" err="1">
                          <a:solidFill>
                            <a:srgbClr val="585858"/>
                          </a:solidFill>
                          <a:latin typeface="Lato" panose="020F0502020204030203" pitchFamily="34" charset="0"/>
                        </a:rPr>
                        <a:t>implantoprotesica</a:t>
                      </a:r>
                      <a:endParaRPr lang="it-IT" sz="1400" u="sng" dirty="0">
                        <a:solidFill>
                          <a:srgbClr val="585858"/>
                        </a:solidFill>
                        <a:latin typeface="Lato" panose="020F0502020204030203" pitchFamily="34" charset="0"/>
                      </a:endParaRPr>
                    </a:p>
                  </a:txBody>
                  <a:tcPr anchor="ctr">
                    <a:solidFill>
                      <a:srgbClr val="60843C">
                        <a:alpha val="20000"/>
                      </a:srgbClr>
                    </a:solidFill>
                  </a:tcPr>
                </a:tc>
                <a:extLst>
                  <a:ext uri="{0D108BD9-81ED-4DB2-BD59-A6C34878D82A}">
                    <a16:rowId xmlns:a16="http://schemas.microsoft.com/office/drawing/2014/main" val="2862203973"/>
                  </a:ext>
                </a:extLst>
              </a:tr>
              <a:tr h="370840">
                <a:tc>
                  <a:txBody>
                    <a:bodyPr/>
                    <a:lstStyle/>
                    <a:p>
                      <a:r>
                        <a:rPr lang="it-IT" sz="1400" kern="1200" dirty="0">
                          <a:solidFill>
                            <a:srgbClr val="585858"/>
                          </a:solidFill>
                          <a:latin typeface="Lato" panose="020F0502020204030203" pitchFamily="34" charset="0"/>
                          <a:ea typeface="+mn-ea"/>
                          <a:cs typeface="+mn-cs"/>
                        </a:rPr>
                        <a:t>Prestazioni di protesica</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protesi parziale definitiva rimovibile (compresi ganci ed elementi)</a:t>
                      </a:r>
                    </a:p>
                    <a:p>
                      <a:pPr marL="285750" indent="-285750">
                        <a:buClr>
                          <a:srgbClr val="60843C"/>
                        </a:buClr>
                        <a:buFont typeface="Wingdings" panose="05000000000000000000" pitchFamily="2" charset="2"/>
                        <a:buChar char="§"/>
                      </a:pPr>
                      <a:r>
                        <a:rPr lang="it-IT" sz="1400" dirty="0">
                          <a:solidFill>
                            <a:srgbClr val="585858"/>
                          </a:solidFill>
                          <a:latin typeface="Lato" panose="020F0502020204030203" pitchFamily="34" charset="0"/>
                        </a:rPr>
                        <a:t>corona protesica in ceramica integrale</a:t>
                      </a: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4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corona protesica provvisoria semplice in resina</a:t>
                      </a: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lang="it-IT" sz="1400" dirty="0">
                          <a:solidFill>
                            <a:srgbClr val="585858"/>
                          </a:solidFill>
                          <a:latin typeface="Lato" panose="020F0502020204030203" pitchFamily="34" charset="0"/>
                        </a:rPr>
                        <a:t>…</a:t>
                      </a:r>
                    </a:p>
                  </a:txBody>
                  <a:tcPr>
                    <a:solidFill>
                      <a:srgbClr val="60843C">
                        <a:alpha val="20000"/>
                      </a:srgbClr>
                    </a:solidFill>
                  </a:tcPr>
                </a:tc>
                <a:tc>
                  <a:txBody>
                    <a:bodyPr/>
                    <a:lstStyle/>
                    <a:p>
                      <a:pPr marL="360000" lvl="3" algn="r"/>
                      <a:endParaRPr lang="it-IT" sz="1400" dirty="0">
                        <a:solidFill>
                          <a:srgbClr val="585858"/>
                        </a:solidFill>
                        <a:latin typeface="Lato" panose="020F0502020204030203" pitchFamily="34" charset="0"/>
                      </a:endParaRPr>
                    </a:p>
                    <a:p>
                      <a:pPr marL="360000" lvl="3" algn="r"/>
                      <a:r>
                        <a:rPr lang="it-IT" sz="1400" dirty="0">
                          <a:solidFill>
                            <a:srgbClr val="585858"/>
                          </a:solidFill>
                          <a:latin typeface="Lato" panose="020F0502020204030203" pitchFamily="34" charset="0"/>
                        </a:rPr>
                        <a:t>€ 150,00</a:t>
                      </a:r>
                    </a:p>
                    <a:p>
                      <a:pPr marL="360000" lvl="3" algn="r"/>
                      <a:endParaRPr lang="it-IT" sz="1400" dirty="0">
                        <a:solidFill>
                          <a:srgbClr val="585858"/>
                        </a:solidFill>
                        <a:latin typeface="Lato" panose="020F0502020204030203" pitchFamily="34" charset="0"/>
                      </a:endParaRPr>
                    </a:p>
                    <a:p>
                      <a:pPr marL="360000" lvl="3" algn="r"/>
                      <a:r>
                        <a:rPr lang="it-IT" sz="1400">
                          <a:solidFill>
                            <a:srgbClr val="585858"/>
                          </a:solidFill>
                          <a:latin typeface="Lato" panose="020F0502020204030203" pitchFamily="34" charset="0"/>
                        </a:rPr>
                        <a:t>€ 100,00</a:t>
                      </a:r>
                      <a:endParaRPr lang="it-IT" sz="1400" dirty="0">
                        <a:solidFill>
                          <a:srgbClr val="585858"/>
                        </a:solidFill>
                        <a:latin typeface="Lato" panose="020F0502020204030203" pitchFamily="34" charset="0"/>
                      </a:endParaRPr>
                    </a:p>
                    <a:p>
                      <a:pPr marL="360000" lvl="3" algn="r"/>
                      <a:r>
                        <a:rPr lang="it-IT" sz="1400" dirty="0">
                          <a:solidFill>
                            <a:srgbClr val="585858"/>
                          </a:solidFill>
                          <a:latin typeface="Lato" panose="020F0502020204030203" pitchFamily="34" charset="0"/>
                        </a:rPr>
                        <a:t>€ 25,00</a:t>
                      </a:r>
                    </a:p>
                  </a:txBody>
                  <a:tcPr>
                    <a:solidFill>
                      <a:srgbClr val="60843C">
                        <a:alpha val="20000"/>
                      </a:srgbClr>
                    </a:solidFill>
                  </a:tcPr>
                </a:tc>
                <a:tc>
                  <a:txBody>
                    <a:bodyPr/>
                    <a:lstStyle/>
                    <a:p>
                      <a:pPr algn="l"/>
                      <a:r>
                        <a:rPr lang="it-IT" sz="1400" u="none" dirty="0">
                          <a:solidFill>
                            <a:srgbClr val="585858"/>
                          </a:solidFill>
                          <a:latin typeface="Lato" panose="020F0502020204030203" pitchFamily="34" charset="0"/>
                        </a:rPr>
                        <a:t>per singola prestazione</a:t>
                      </a:r>
                    </a:p>
                  </a:txBody>
                  <a:tcPr anchor="ctr">
                    <a:solidFill>
                      <a:srgbClr val="60843C">
                        <a:alpha val="20000"/>
                      </a:srgbClr>
                    </a:solidFill>
                  </a:tcPr>
                </a:tc>
                <a:extLst>
                  <a:ext uri="{0D108BD9-81ED-4DB2-BD59-A6C34878D82A}">
                    <a16:rowId xmlns:a16="http://schemas.microsoft.com/office/drawing/2014/main" val="297192073"/>
                  </a:ext>
                </a:extLst>
              </a:tr>
            </a:tbl>
          </a:graphicData>
        </a:graphic>
      </p:graphicFrame>
      <p:graphicFrame>
        <p:nvGraphicFramePr>
          <p:cNvPr id="8" name="Tabelle 7">
            <a:extLst>
              <a:ext uri="{FF2B5EF4-FFF2-40B4-BE49-F238E27FC236}">
                <a16:creationId xmlns:a16="http://schemas.microsoft.com/office/drawing/2014/main" id="{607E7D4F-7B00-480B-8964-C5D2B8E94B87}"/>
              </a:ext>
            </a:extLst>
          </p:cNvPr>
          <p:cNvGraphicFramePr>
            <a:graphicFrameLocks noGrp="1"/>
          </p:cNvGraphicFramePr>
          <p:nvPr>
            <p:extLst>
              <p:ext uri="{D42A27DB-BD31-4B8C-83A1-F6EECF244321}">
                <p14:modId xmlns:p14="http://schemas.microsoft.com/office/powerpoint/2010/main" val="2343947462"/>
              </p:ext>
            </p:extLst>
          </p:nvPr>
        </p:nvGraphicFramePr>
        <p:xfrm>
          <a:off x="1253804" y="5988620"/>
          <a:ext cx="10440000" cy="370840"/>
        </p:xfrm>
        <a:graphic>
          <a:graphicData uri="http://schemas.openxmlformats.org/drawingml/2006/table">
            <a:tbl>
              <a:tblPr firstRow="1" bandRow="1">
                <a:tableStyleId>{5C22544A-7EE6-4342-B048-85BDC9FD1C3A}</a:tableStyleId>
              </a:tblPr>
              <a:tblGrid>
                <a:gridCol w="10440000">
                  <a:extLst>
                    <a:ext uri="{9D8B030D-6E8A-4147-A177-3AD203B41FA5}">
                      <a16:colId xmlns:a16="http://schemas.microsoft.com/office/drawing/2014/main" val="2747550406"/>
                    </a:ext>
                  </a:extLst>
                </a:gridCol>
              </a:tblGrid>
              <a:tr h="370840">
                <a:tc>
                  <a:txBody>
                    <a:bodyPr/>
                    <a:lstStyle/>
                    <a:p>
                      <a:r>
                        <a:rPr lang="it-IT" noProof="0" dirty="0">
                          <a:solidFill>
                            <a:srgbClr val="585858"/>
                          </a:solidFill>
                          <a:latin typeface="Lato" panose="020F0502020204030203" pitchFamily="34" charset="0"/>
                        </a:rPr>
                        <a:t>Il massimale annuo per le prestazioni suindicate corrisponde a € 2.000 per persona.</a:t>
                      </a:r>
                    </a:p>
                  </a:txBody>
                  <a:tcPr>
                    <a:solidFill>
                      <a:srgbClr val="60843C">
                        <a:alpha val="20000"/>
                      </a:srgbClr>
                    </a:solidFill>
                  </a:tcPr>
                </a:tc>
                <a:extLst>
                  <a:ext uri="{0D108BD9-81ED-4DB2-BD59-A6C34878D82A}">
                    <a16:rowId xmlns:a16="http://schemas.microsoft.com/office/drawing/2014/main" val="453836931"/>
                  </a:ext>
                </a:extLst>
              </a:tr>
            </a:tbl>
          </a:graphicData>
        </a:graphic>
      </p:graphicFrame>
    </p:spTree>
    <p:extLst>
      <p:ext uri="{BB962C8B-B14F-4D97-AF65-F5344CB8AC3E}">
        <p14:creationId xmlns:p14="http://schemas.microsoft.com/office/powerpoint/2010/main" val="3652570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9992053"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Settore privato – Protesi acustiche</a:t>
            </a: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1986328"/>
            <a:ext cx="10269065" cy="3816429"/>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
                <a:srgbClr val="60843C"/>
              </a:buClr>
              <a:buSzTx/>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Rimborso delle spese per l’acquisto e il noleggio di protesi acustiche</a:t>
            </a: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lang="it-IT" dirty="0">
              <a:solidFill>
                <a:srgbClr val="585858"/>
              </a:solidFill>
              <a:latin typeface="Lato" panose="020F0502020204030203" pitchFamily="34" charset="0"/>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r>
              <a:rPr kumimoji="0" lang="it-IT"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rPr>
              <a:t>Per l’attivazione della copertura è necessaria la copia della prescrizione del medico specialista.</a:t>
            </a: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p:txBody>
      </p:sp>
      <p:graphicFrame>
        <p:nvGraphicFramePr>
          <p:cNvPr id="2" name="Tabelle 1">
            <a:extLst>
              <a:ext uri="{FF2B5EF4-FFF2-40B4-BE49-F238E27FC236}">
                <a16:creationId xmlns:a16="http://schemas.microsoft.com/office/drawing/2014/main" id="{4C58281B-AA40-4D6B-B4B8-C79556FAEF93}"/>
              </a:ext>
            </a:extLst>
          </p:cNvPr>
          <p:cNvGraphicFramePr>
            <a:graphicFrameLocks noGrp="1"/>
          </p:cNvGraphicFramePr>
          <p:nvPr>
            <p:extLst>
              <p:ext uri="{D42A27DB-BD31-4B8C-83A1-F6EECF244321}">
                <p14:modId xmlns:p14="http://schemas.microsoft.com/office/powerpoint/2010/main" val="4123007680"/>
              </p:ext>
            </p:extLst>
          </p:nvPr>
        </p:nvGraphicFramePr>
        <p:xfrm>
          <a:off x="1253804" y="4455391"/>
          <a:ext cx="10440000" cy="370840"/>
        </p:xfrm>
        <a:graphic>
          <a:graphicData uri="http://schemas.openxmlformats.org/drawingml/2006/table">
            <a:tbl>
              <a:tblPr firstRow="1" bandRow="1">
                <a:tableStyleId>{5C22544A-7EE6-4342-B048-85BDC9FD1C3A}</a:tableStyleId>
              </a:tblPr>
              <a:tblGrid>
                <a:gridCol w="10440000">
                  <a:extLst>
                    <a:ext uri="{9D8B030D-6E8A-4147-A177-3AD203B41FA5}">
                      <a16:colId xmlns:a16="http://schemas.microsoft.com/office/drawing/2014/main" val="2747550406"/>
                    </a:ext>
                  </a:extLst>
                </a:gridCol>
              </a:tblGrid>
              <a:tr h="370840">
                <a:tc>
                  <a:txBody>
                    <a:bodyPr/>
                    <a:lstStyle/>
                    <a:p>
                      <a:r>
                        <a:rPr lang="it-IT" noProof="0" dirty="0">
                          <a:solidFill>
                            <a:srgbClr val="585858"/>
                          </a:solidFill>
                          <a:latin typeface="Lato" panose="020F0502020204030203" pitchFamily="34" charset="0"/>
                        </a:rPr>
                        <a:t>Il massimale annuo per le prestazioni suindicate corrisponde a € 800,00 per persona.</a:t>
                      </a:r>
                    </a:p>
                  </a:txBody>
                  <a:tcPr>
                    <a:solidFill>
                      <a:srgbClr val="60843C">
                        <a:alpha val="20000"/>
                      </a:srgbClr>
                    </a:solidFill>
                  </a:tcPr>
                </a:tc>
                <a:extLst>
                  <a:ext uri="{0D108BD9-81ED-4DB2-BD59-A6C34878D82A}">
                    <a16:rowId xmlns:a16="http://schemas.microsoft.com/office/drawing/2014/main" val="453836931"/>
                  </a:ext>
                </a:extLst>
              </a:tr>
            </a:tbl>
          </a:graphicData>
        </a:graphic>
      </p:graphicFrame>
    </p:spTree>
    <p:extLst>
      <p:ext uri="{BB962C8B-B14F-4D97-AF65-F5344CB8AC3E}">
        <p14:creationId xmlns:p14="http://schemas.microsoft.com/office/powerpoint/2010/main" val="965371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9992053"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Contatto</a:t>
            </a: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1598408"/>
            <a:ext cx="10269065" cy="538609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endParaRPr kumimoji="0" lang="de-DE"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endParaRPr lang="de-DE" dirty="0">
              <a:solidFill>
                <a:srgbClr val="585858"/>
              </a:solidFill>
              <a:latin typeface="Lato" panose="020F0502020204030203" pitchFamily="34" charset="0"/>
            </a:endParaRP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endParaRPr kumimoji="0" lang="de-DE"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r>
              <a:rPr kumimoji="0" lang="it-IT"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Per tutte le prestazioni previste dal Piano Sanitario vai su</a:t>
            </a: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lang="it-IT" sz="800" dirty="0">
              <a:solidFill>
                <a:srgbClr val="585858"/>
              </a:solidFill>
              <a:latin typeface="Lato" panose="020F0502020204030203" pitchFamily="34" charset="0"/>
            </a:endParaRP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r>
              <a:rPr kumimoji="0" lang="it-IT" sz="2400" b="0" i="0" u="none" strike="noStrike" kern="1200" cap="none" spc="0" normalizeH="0" baseline="0" noProof="0" dirty="0">
                <a:ln>
                  <a:noFill/>
                </a:ln>
                <a:solidFill>
                  <a:srgbClr val="60843C"/>
                </a:solidFill>
                <a:effectLst/>
                <a:uLnTx/>
                <a:uFillTx/>
                <a:latin typeface="Lato" panose="020F0502020204030203" pitchFamily="34" charset="0"/>
                <a:ea typeface="+mn-ea"/>
                <a:cs typeface="+mn-cs"/>
                <a:hlinkClick r:id="rId3">
                  <a:extLst>
                    <a:ext uri="{A12FA001-AC4F-418D-AE19-62706E023703}">
                      <ahyp:hlinkClr xmlns:ahyp="http://schemas.microsoft.com/office/drawing/2018/hyperlinkcolor" val="tx"/>
                    </a:ext>
                  </a:extLst>
                </a:hlinkClick>
              </a:rPr>
              <a:t>www.sanipro.bz</a:t>
            </a:r>
            <a:endParaRPr kumimoji="0" lang="it-IT" sz="24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endParaRPr kumimoji="0" lang="it-IT" sz="24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endParaRPr lang="it-IT" sz="2400" dirty="0">
              <a:solidFill>
                <a:srgbClr val="60843C"/>
              </a:solidFill>
              <a:latin typeface="Lato" panose="020F0502020204030203" pitchFamily="34" charset="0"/>
            </a:endParaRP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r>
              <a:rPr lang="it-IT" dirty="0" err="1">
                <a:solidFill>
                  <a:srgbClr val="585858"/>
                </a:solidFill>
                <a:latin typeface="Lato" panose="020F0502020204030203" pitchFamily="34" charset="0"/>
              </a:rPr>
              <a:t>SaniPro</a:t>
            </a:r>
            <a:r>
              <a:rPr lang="it-IT" dirty="0">
                <a:solidFill>
                  <a:srgbClr val="585858"/>
                </a:solidFill>
                <a:latin typeface="Lato" panose="020F0502020204030203" pitchFamily="34" charset="0"/>
              </a:rPr>
              <a:t> </a:t>
            </a: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r>
              <a:rPr lang="it-IT" sz="2400" dirty="0">
                <a:solidFill>
                  <a:srgbClr val="60843C"/>
                </a:solidFill>
                <a:latin typeface="Lato" panose="020F0502020204030203" pitchFamily="34" charset="0"/>
              </a:rPr>
              <a:t>0471 180 00 80</a:t>
            </a: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r>
              <a:rPr lang="it-IT" sz="2400" dirty="0">
                <a:solidFill>
                  <a:srgbClr val="60843C"/>
                </a:solidFill>
                <a:latin typeface="Lato" panose="020F0502020204030203" pitchFamily="34" charset="0"/>
                <a:hlinkClick r:id="rId4">
                  <a:extLst>
                    <a:ext uri="{A12FA001-AC4F-418D-AE19-62706E023703}">
                      <ahyp:hlinkClr xmlns:ahyp="http://schemas.microsoft.com/office/drawing/2018/hyperlinkcolor" val="tx"/>
                    </a:ext>
                  </a:extLst>
                </a:hlinkClick>
              </a:rPr>
              <a:t>info@sanipro.bz</a:t>
            </a:r>
            <a:endParaRPr lang="it-IT" sz="2400" dirty="0">
              <a:solidFill>
                <a:srgbClr val="60843C"/>
              </a:solidFill>
              <a:latin typeface="Lato" panose="020F0502020204030203" pitchFamily="34" charset="0"/>
            </a:endParaRP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endParaRPr lang="it-IT" dirty="0">
              <a:solidFill>
                <a:srgbClr val="585858"/>
              </a:solidFill>
              <a:latin typeface="Lato" panose="020F0502020204030203" pitchFamily="34" charset="0"/>
            </a:endParaRPr>
          </a:p>
          <a:p>
            <a:pPr marL="0" marR="0" lvl="0" indent="0" algn="ctr" defTabSz="457200" rtl="0" eaLnBrk="1" fontAlgn="auto" latinLnBrk="0" hangingPunct="1">
              <a:lnSpc>
                <a:spcPct val="100000"/>
              </a:lnSpc>
              <a:spcBef>
                <a:spcPts val="0"/>
              </a:spcBef>
              <a:spcAft>
                <a:spcPts val="0"/>
              </a:spcAft>
              <a:buClr>
                <a:srgbClr val="60843C"/>
              </a:buClr>
              <a:buSzTx/>
              <a:buFontTx/>
              <a:buNone/>
              <a:tabLst/>
              <a:defRPr/>
            </a:pPr>
            <a:endParaRPr kumimoji="0" lang="de-DE"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p:txBody>
      </p:sp>
    </p:spTree>
    <p:extLst>
      <p:ext uri="{BB962C8B-B14F-4D97-AF65-F5344CB8AC3E}">
        <p14:creationId xmlns:p14="http://schemas.microsoft.com/office/powerpoint/2010/main" val="3476005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a:extLst>
              <a:ext uri="{FF2B5EF4-FFF2-40B4-BE49-F238E27FC236}">
                <a16:creationId xmlns:a16="http://schemas.microsoft.com/office/drawing/2014/main" id="{C7E78A45-D509-4682-B205-A97C9B96F1D8}"/>
              </a:ext>
            </a:extLst>
          </p:cNvPr>
          <p:cNvSpPr>
            <a:spLocks noGrp="1"/>
          </p:cNvSpPr>
          <p:nvPr>
            <p:ph type="title"/>
          </p:nvPr>
        </p:nvSpPr>
        <p:spPr>
          <a:xfrm>
            <a:off x="1139451" y="3743632"/>
            <a:ext cx="8596668" cy="1320800"/>
          </a:xfrm>
        </p:spPr>
        <p:txBody>
          <a:bodyPr/>
          <a:lstStyle/>
          <a:p>
            <a:r>
              <a:rPr lang="de-DE" dirty="0">
                <a:solidFill>
                  <a:srgbClr val="D48726"/>
                </a:solidFill>
              </a:rPr>
              <a:t>GRAZIE PER L'ATTENZIONE!</a:t>
            </a:r>
          </a:p>
        </p:txBody>
      </p:sp>
      <p:pic>
        <p:nvPicPr>
          <p:cNvPr id="9" name="Bildplatzhalter 8">
            <a:extLst>
              <a:ext uri="{FF2B5EF4-FFF2-40B4-BE49-F238E27FC236}">
                <a16:creationId xmlns:a16="http://schemas.microsoft.com/office/drawing/2014/main" id="{3F8D8CDB-68D7-40FE-BAA0-86A77D27C32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9451" y="1279819"/>
            <a:ext cx="7317581" cy="1497806"/>
          </a:xfrm>
        </p:spPr>
      </p:pic>
    </p:spTree>
    <p:extLst>
      <p:ext uri="{BB962C8B-B14F-4D97-AF65-F5344CB8AC3E}">
        <p14:creationId xmlns:p14="http://schemas.microsoft.com/office/powerpoint/2010/main" val="1511618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7" y="812788"/>
            <a:ext cx="4050890"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Chi siamo</a:t>
            </a: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1598408"/>
            <a:ext cx="10269065" cy="4616648"/>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err="1">
                <a:ln>
                  <a:noFill/>
                </a:ln>
                <a:solidFill>
                  <a:srgbClr val="585858"/>
                </a:solidFill>
                <a:effectLst/>
                <a:uLnTx/>
                <a:uFillTx/>
                <a:latin typeface="Lato" panose="020F0502020204030203" pitchFamily="34" charset="0"/>
                <a:ea typeface="+mn-ea"/>
                <a:cs typeface="+mn-cs"/>
              </a:rPr>
              <a:t>SaniPro</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è </a:t>
            </a:r>
            <a:r>
              <a:rPr kumimoji="0" lang="it-IT" sz="1800" b="0" i="0" u="none" strike="noStrike" kern="1200" cap="none" spc="0" normalizeH="0" baseline="0" dirty="0">
                <a:ln>
                  <a:noFill/>
                </a:ln>
                <a:solidFill>
                  <a:srgbClr val="585858"/>
                </a:solidFill>
                <a:effectLst/>
                <a:uLnTx/>
                <a:uFillTx/>
                <a:latin typeface="Lato" panose="020F0502020204030203" pitchFamily="34" charset="0"/>
                <a:ea typeface="+mn-ea"/>
                <a:cs typeface="+mn-cs"/>
              </a:rPr>
              <a:t>il</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a:t>
            </a:r>
            <a:r>
              <a:rPr kumimoji="0" lang="it-IT" sz="1800" b="0" i="0" u="none" strike="noStrike" kern="1200" cap="none" spc="0" normalizeH="0" baseline="0" dirty="0">
                <a:ln>
                  <a:noFill/>
                </a:ln>
                <a:solidFill>
                  <a:srgbClr val="585858"/>
                </a:solidFill>
                <a:effectLst/>
                <a:uLnTx/>
                <a:uFillTx/>
                <a:latin typeface="Lato" panose="020F0502020204030203" pitchFamily="34" charset="0"/>
                <a:ea typeface="+mn-ea"/>
                <a:cs typeface="+mn-cs"/>
              </a:rPr>
              <a:t>fondo</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a:t>
            </a:r>
            <a:r>
              <a:rPr kumimoji="0" lang="it-IT" sz="1800" b="0" i="0" u="none" strike="noStrike" kern="1200" cap="none" spc="0" normalizeH="0" baseline="0" dirty="0">
                <a:ln>
                  <a:noFill/>
                </a:ln>
                <a:solidFill>
                  <a:srgbClr val="585858"/>
                </a:solidFill>
                <a:effectLst/>
                <a:uLnTx/>
                <a:uFillTx/>
                <a:latin typeface="Lato" panose="020F0502020204030203" pitchFamily="34" charset="0"/>
                <a:ea typeface="+mn-ea"/>
                <a:cs typeface="+mn-cs"/>
              </a:rPr>
              <a:t>sanitario</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integrativo provinciale per i dipendenti</a:t>
            </a:r>
          </a:p>
          <a:p>
            <a:pPr marL="742950" lvl="1" indent="-285750">
              <a:buClr>
                <a:srgbClr val="60843C"/>
              </a:buClr>
              <a:buFont typeface="Wingdings" panose="05000000000000000000" pitchFamily="2" charset="2"/>
              <a:buChar char="§"/>
            </a:pPr>
            <a:r>
              <a:rPr lang="it-IT" dirty="0">
                <a:solidFill>
                  <a:srgbClr val="585858"/>
                </a:solidFill>
                <a:latin typeface="Lato" panose="020F0502020204030203" pitchFamily="34" charset="0"/>
              </a:rPr>
              <a:t>dell’Amministrazione provinciale</a:t>
            </a:r>
          </a:p>
          <a:p>
            <a:pPr marL="742950" lvl="1" indent="-285750">
              <a:buClr>
                <a:srgbClr val="60843C"/>
              </a:buClr>
              <a:buFont typeface="Wingdings" panose="05000000000000000000" pitchFamily="2" charset="2"/>
              <a:buChar char="§"/>
            </a:pPr>
            <a:r>
              <a:rPr lang="it-IT" dirty="0">
                <a:solidFill>
                  <a:srgbClr val="585858"/>
                </a:solidFill>
                <a:latin typeface="Lato" panose="020F0502020204030203" pitchFamily="34" charset="0"/>
              </a:rPr>
              <a:t>dei comuni</a:t>
            </a:r>
          </a:p>
          <a:p>
            <a:pPr marL="742950" lvl="1" indent="-285750">
              <a:buClr>
                <a:srgbClr val="60843C"/>
              </a:buClr>
              <a:buFont typeface="Wingdings" panose="05000000000000000000" pitchFamily="2" charset="2"/>
              <a:buChar char="§"/>
            </a:pPr>
            <a:r>
              <a:rPr lang="it-IT" dirty="0">
                <a:solidFill>
                  <a:srgbClr val="585858"/>
                </a:solidFill>
                <a:latin typeface="Lato" panose="020F0502020204030203" pitchFamily="34" charset="0"/>
              </a:rPr>
              <a:t>delle Residenze per anziani</a:t>
            </a:r>
          </a:p>
          <a:p>
            <a:pPr marL="742950" lvl="1" indent="-285750">
              <a:buClr>
                <a:srgbClr val="60843C"/>
              </a:buClr>
              <a:buFont typeface="Wingdings" panose="05000000000000000000" pitchFamily="2" charset="2"/>
              <a:buChar char="§"/>
            </a:pPr>
            <a:r>
              <a:rPr lang="it-IT" dirty="0">
                <a:solidFill>
                  <a:srgbClr val="585858"/>
                </a:solidFill>
                <a:latin typeface="Lato" panose="020F0502020204030203" pitchFamily="34" charset="0"/>
              </a:rPr>
              <a:t>d</a:t>
            </a:r>
            <a:r>
              <a:rPr kumimoji="0" lang="it-IT" b="0" i="0" u="none" strike="noStrike" kern="1200" cap="none" spc="0" normalizeH="0" baseline="0" noProof="0" dirty="0" err="1">
                <a:ln>
                  <a:noFill/>
                </a:ln>
                <a:solidFill>
                  <a:srgbClr val="585858"/>
                </a:solidFill>
                <a:effectLst/>
                <a:uLnTx/>
                <a:uFillTx/>
                <a:latin typeface="Lato" panose="020F0502020204030203" pitchFamily="34" charset="0"/>
                <a:ea typeface="+mn-ea"/>
                <a:cs typeface="+mn-cs"/>
              </a:rPr>
              <a:t>ell’Azienda</a:t>
            </a:r>
            <a:r>
              <a:rPr kumimoji="0" lang="it-IT"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sanitaria</a:t>
            </a:r>
          </a:p>
          <a:p>
            <a:pPr marL="742950" lvl="1" indent="-285750">
              <a:buClr>
                <a:srgbClr val="60843C"/>
              </a:buClr>
              <a:buFont typeface="Wingdings" panose="05000000000000000000" pitchFamily="2" charset="2"/>
              <a:buChar char="§"/>
            </a:pPr>
            <a:r>
              <a:rPr lang="it-IT" dirty="0">
                <a:solidFill>
                  <a:srgbClr val="585858"/>
                </a:solidFill>
                <a:latin typeface="Lato" panose="020F0502020204030203" pitchFamily="34" charset="0"/>
              </a:rPr>
              <a:t>dell’Istituto per l‘edilizia sociale</a:t>
            </a:r>
          </a:p>
          <a:p>
            <a:pPr marL="742950" lvl="1" indent="-285750">
              <a:buClr>
                <a:srgbClr val="60843C"/>
              </a:buClr>
              <a:buFont typeface="Wingdings" panose="05000000000000000000" pitchFamily="2" charset="2"/>
              <a:buChar char="§"/>
            </a:pPr>
            <a:r>
              <a:rPr lang="it-IT" dirty="0">
                <a:solidFill>
                  <a:srgbClr val="585858"/>
                </a:solidFill>
                <a:latin typeface="Lato" panose="020F0502020204030203" pitchFamily="34" charset="0"/>
              </a:rPr>
              <a:t>dell’Azienda di soggiorno e turismo di Bolzano</a:t>
            </a:r>
          </a:p>
          <a:p>
            <a:pPr marL="742950" lvl="1" indent="-285750">
              <a:buClr>
                <a:srgbClr val="60843C"/>
              </a:buClr>
              <a:buFont typeface="Wingdings" panose="05000000000000000000" pitchFamily="2" charset="2"/>
              <a:buChar char="§"/>
            </a:pPr>
            <a:r>
              <a:rPr lang="it-IT" dirty="0">
                <a:solidFill>
                  <a:srgbClr val="585858"/>
                </a:solidFill>
                <a:latin typeface="Lato" panose="020F0502020204030203" pitchFamily="34" charset="0"/>
              </a:rPr>
              <a:t>dell’Azienda di soggiorno, cura e turismo di Merano</a:t>
            </a:r>
          </a:p>
          <a:p>
            <a:pPr marL="742950" lvl="1" indent="-285750">
              <a:buClr>
                <a:srgbClr val="60843C"/>
              </a:buClr>
              <a:buFont typeface="Wingdings" panose="05000000000000000000" pitchFamily="2" charset="2"/>
              <a:buChar char="§"/>
            </a:pPr>
            <a:r>
              <a:rPr lang="it-IT" dirty="0">
                <a:solidFill>
                  <a:srgbClr val="585858"/>
                </a:solidFill>
                <a:latin typeface="Lato" panose="020F0502020204030203" pitchFamily="34" charset="0"/>
              </a:rPr>
              <a:t>delle scuole primarie e secondarie di primo e secondo grado</a:t>
            </a:r>
          </a:p>
          <a:p>
            <a:pPr marL="742950" lvl="1" indent="-285750">
              <a:buClr>
                <a:srgbClr val="60843C"/>
              </a:buClr>
              <a:buFont typeface="Wingdings" panose="05000000000000000000" pitchFamily="2" charset="2"/>
              <a:buChar char="§"/>
            </a:pPr>
            <a:r>
              <a:rPr lang="it-IT" dirty="0">
                <a:solidFill>
                  <a:srgbClr val="585858"/>
                </a:solidFill>
                <a:latin typeface="Lato" panose="020F0502020204030203" pitchFamily="34" charset="0"/>
              </a:rPr>
              <a:t>delle società rientranti nelle disposizioni dell’art. 5 dello statuto del fondo</a:t>
            </a:r>
          </a:p>
          <a:p>
            <a:pPr lvl="0">
              <a:buClr>
                <a:srgbClr val="60843C"/>
              </a:buCl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err="1">
                <a:ln>
                  <a:noFill/>
                </a:ln>
                <a:solidFill>
                  <a:srgbClr val="585858"/>
                </a:solidFill>
                <a:effectLst/>
                <a:uLnTx/>
                <a:uFillTx/>
                <a:latin typeface="Lato" panose="020F0502020204030203" pitchFamily="34" charset="0"/>
                <a:ea typeface="+mn-ea"/>
                <a:cs typeface="+mn-cs"/>
              </a:rPr>
              <a:t>SaniPro</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ha come obiettivo il rimborso delle spese sanitarie ai propri iscritti</a:t>
            </a:r>
          </a:p>
          <a:p>
            <a:pPr marR="0" lvl="0" algn="l" defTabSz="457200" rtl="0" eaLnBrk="1" fontAlgn="auto" latinLnBrk="0" hangingPunct="1">
              <a:lnSpc>
                <a:spcPct val="100000"/>
              </a:lnSpc>
              <a:spcBef>
                <a:spcPts val="0"/>
              </a:spcBef>
              <a:spcAft>
                <a:spcPts val="0"/>
              </a:spcAft>
              <a:buClr>
                <a:srgbClr val="60843C"/>
              </a:buClr>
              <a:buSzTx/>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p:txBody>
      </p:sp>
    </p:spTree>
    <p:extLst>
      <p:ext uri="{BB962C8B-B14F-4D97-AF65-F5344CB8AC3E}">
        <p14:creationId xmlns:p14="http://schemas.microsoft.com/office/powerpoint/2010/main" val="419870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4968867"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Costituzione e Organi</a:t>
            </a: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1598408"/>
            <a:ext cx="10269065" cy="6001643"/>
          </a:xfrm>
          <a:prstGeom prst="rect">
            <a:avLst/>
          </a:prstGeom>
          <a:noFill/>
        </p:spPr>
        <p:txBody>
          <a:bodyPr wrap="square" rtlCol="0">
            <a:spAutoFit/>
          </a:bodyPr>
          <a:lstStyle/>
          <a:p>
            <a:pPr marL="285750" lvl="0" indent="-285750">
              <a:buClr>
                <a:srgbClr val="60843C"/>
              </a:buClr>
              <a:buFont typeface="Wingdings" panose="05000000000000000000" pitchFamily="2" charset="2"/>
              <a:buChar char="§"/>
              <a:defRPr/>
            </a:pPr>
            <a:r>
              <a:rPr kumimoji="0" lang="it-IT" sz="1800" b="0" i="0" u="none" strike="noStrike" kern="1200" cap="none" spc="0" normalizeH="0" baseline="0" noProof="0" dirty="0" err="1">
                <a:ln>
                  <a:noFill/>
                </a:ln>
                <a:solidFill>
                  <a:srgbClr val="585858"/>
                </a:solidFill>
                <a:effectLst/>
                <a:uLnTx/>
                <a:uFillTx/>
                <a:latin typeface="Lato" panose="020F0502020204030203" pitchFamily="34" charset="0"/>
                <a:ea typeface="+mn-ea"/>
                <a:cs typeface="+mn-cs"/>
              </a:rPr>
              <a:t>SaniPro</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è stato costituito con atto pubblico il 7 novembre</a:t>
            </a:r>
            <a:r>
              <a:rPr lang="it-IT" dirty="0">
                <a:solidFill>
                  <a:srgbClr val="585858"/>
                </a:solidFill>
                <a:latin typeface="Lato" panose="020F0502020204030203" pitchFamily="34" charset="0"/>
              </a:rPr>
              <a:t> 2017 come associazione senza scopo di lucro</a:t>
            </a:r>
          </a:p>
          <a:p>
            <a:pPr lvl="0">
              <a:buClr>
                <a:srgbClr val="60843C"/>
              </a:buClr>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285750" lvl="0" indent="-285750">
              <a:buClr>
                <a:srgbClr val="60843C"/>
              </a:buClr>
              <a:buFont typeface="Wingdings" panose="05000000000000000000" pitchFamily="2" charset="2"/>
              <a:buChar char="§"/>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Le parti costituenti sono:</a:t>
            </a:r>
          </a:p>
          <a:p>
            <a:pPr lvl="0">
              <a:buClr>
                <a:srgbClr val="60843C"/>
              </a:buClr>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285750" lvl="0" indent="-285750">
              <a:buClr>
                <a:srgbClr val="60843C"/>
              </a:buClr>
              <a:buFont typeface="Wingdings" panose="05000000000000000000" pitchFamily="2" charset="2"/>
              <a:buChar char="§"/>
              <a:defRPr/>
            </a:pPr>
            <a:endParaRPr lang="it-IT" dirty="0">
              <a:solidFill>
                <a:srgbClr val="585858"/>
              </a:solidFill>
              <a:latin typeface="Lato" panose="020F0502020204030203" pitchFamily="34" charset="0"/>
            </a:endParaRPr>
          </a:p>
          <a:p>
            <a:pPr marL="285750" lvl="0" indent="-285750">
              <a:buClr>
                <a:srgbClr val="60843C"/>
              </a:buClr>
              <a:buFont typeface="Wingdings" panose="05000000000000000000" pitchFamily="2" charset="2"/>
              <a:buChar char="§"/>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285750" lvl="0" indent="-285750">
              <a:buClr>
                <a:srgbClr val="60843C"/>
              </a:buClr>
              <a:buFont typeface="Wingdings" panose="05000000000000000000" pitchFamily="2" charset="2"/>
              <a:buChar char="§"/>
              <a:defRPr/>
            </a:pPr>
            <a:endParaRPr lang="it-IT" dirty="0">
              <a:solidFill>
                <a:srgbClr val="585858"/>
              </a:solidFill>
              <a:latin typeface="Lato" panose="020F0502020204030203" pitchFamily="34" charset="0"/>
            </a:endParaRPr>
          </a:p>
          <a:p>
            <a:pPr marL="285750" lvl="0" indent="-285750">
              <a:buClr>
                <a:srgbClr val="60843C"/>
              </a:buClr>
              <a:buFont typeface="Wingdings" panose="05000000000000000000" pitchFamily="2" charset="2"/>
              <a:buChar char="§"/>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285750" lvl="0" indent="-285750">
              <a:buClr>
                <a:srgbClr val="60843C"/>
              </a:buClr>
              <a:buFont typeface="Wingdings" panose="05000000000000000000" pitchFamily="2" charset="2"/>
              <a:buChar char="§"/>
              <a:defRPr/>
            </a:pPr>
            <a:endParaRPr lang="it-IT" dirty="0">
              <a:solidFill>
                <a:srgbClr val="585858"/>
              </a:solidFill>
              <a:latin typeface="Lato" panose="020F0502020204030203" pitchFamily="34" charset="0"/>
            </a:endParaRPr>
          </a:p>
          <a:p>
            <a:pPr marL="285750" lvl="0" indent="-285750">
              <a:buClr>
                <a:srgbClr val="60843C"/>
              </a:buClr>
              <a:buFont typeface="Wingdings" panose="05000000000000000000" pitchFamily="2" charset="2"/>
              <a:buChar char="§"/>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285750" lvl="0" indent="-285750">
              <a:buClr>
                <a:srgbClr val="60843C"/>
              </a:buClr>
              <a:buFont typeface="Wingdings" panose="05000000000000000000" pitchFamily="2" charset="2"/>
              <a:buChar char="§"/>
              <a:defRPr/>
            </a:pPr>
            <a:endParaRPr lang="it-IT" dirty="0">
              <a:solidFill>
                <a:srgbClr val="585858"/>
              </a:solidFill>
              <a:latin typeface="Lato" panose="020F0502020204030203" pitchFamily="34" charset="0"/>
            </a:endParaRPr>
          </a:p>
          <a:p>
            <a:pPr marL="285750" lvl="0" indent="-285750">
              <a:buClr>
                <a:srgbClr val="60843C"/>
              </a:buClr>
              <a:buFont typeface="Wingdings" panose="05000000000000000000" pitchFamily="2" charset="2"/>
              <a:buChar char="§"/>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lvl="0">
              <a:buClr>
                <a:srgbClr val="60843C"/>
              </a:buClr>
              <a:defRPr/>
            </a:pPr>
            <a:endParaRPr lang="it-IT" dirty="0">
              <a:solidFill>
                <a:srgbClr val="585858"/>
              </a:solidFill>
              <a:latin typeface="Lato" panose="020F0502020204030203" pitchFamily="34" charset="0"/>
            </a:endParaRPr>
          </a:p>
          <a:p>
            <a:pPr lvl="0">
              <a:buClr>
                <a:srgbClr val="60843C"/>
              </a:buClr>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lvl="0">
              <a:buClr>
                <a:srgbClr val="60843C"/>
              </a:buClr>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285750" lvl="0" indent="-285750">
              <a:buClr>
                <a:srgbClr val="60843C"/>
              </a:buClr>
              <a:buFont typeface="Wingdings" panose="05000000000000000000" pitchFamily="2" charset="2"/>
              <a:buChar char="§"/>
              <a:defRPr/>
            </a:pPr>
            <a:r>
              <a:rPr lang="it-IT" dirty="0">
                <a:solidFill>
                  <a:srgbClr val="585858"/>
                </a:solidFill>
                <a:latin typeface="Lato" panose="020F0502020204030203" pitchFamily="34" charset="0"/>
              </a:rPr>
              <a:t>Gli organi sono composti pariteticamente e sono:</a:t>
            </a:r>
          </a:p>
          <a:p>
            <a:pPr lvl="0">
              <a:buClr>
                <a:srgbClr val="60843C"/>
              </a:buClr>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p:txBody>
      </p:sp>
      <p:graphicFrame>
        <p:nvGraphicFramePr>
          <p:cNvPr id="2" name="Tabelle 1">
            <a:extLst>
              <a:ext uri="{FF2B5EF4-FFF2-40B4-BE49-F238E27FC236}">
                <a16:creationId xmlns:a16="http://schemas.microsoft.com/office/drawing/2014/main" id="{57892A0E-C9C7-4756-BB5B-AF71C162BFBE}"/>
              </a:ext>
            </a:extLst>
          </p:cNvPr>
          <p:cNvGraphicFramePr>
            <a:graphicFrameLocks noGrp="1"/>
          </p:cNvGraphicFramePr>
          <p:nvPr>
            <p:extLst>
              <p:ext uri="{D42A27DB-BD31-4B8C-83A1-F6EECF244321}">
                <p14:modId xmlns:p14="http://schemas.microsoft.com/office/powerpoint/2010/main" val="2925285635"/>
              </p:ext>
            </p:extLst>
          </p:nvPr>
        </p:nvGraphicFramePr>
        <p:xfrm>
          <a:off x="1782618" y="2793600"/>
          <a:ext cx="9391782" cy="2611120"/>
        </p:xfrm>
        <a:graphic>
          <a:graphicData uri="http://schemas.openxmlformats.org/drawingml/2006/table">
            <a:tbl>
              <a:tblPr firstRow="1" bandRow="1">
                <a:tableStyleId>{5C22544A-7EE6-4342-B048-85BDC9FD1C3A}</a:tableStyleId>
              </a:tblPr>
              <a:tblGrid>
                <a:gridCol w="4693782">
                  <a:extLst>
                    <a:ext uri="{9D8B030D-6E8A-4147-A177-3AD203B41FA5}">
                      <a16:colId xmlns:a16="http://schemas.microsoft.com/office/drawing/2014/main" val="2211031291"/>
                    </a:ext>
                  </a:extLst>
                </a:gridCol>
                <a:gridCol w="4698000">
                  <a:extLst>
                    <a:ext uri="{9D8B030D-6E8A-4147-A177-3AD203B41FA5}">
                      <a16:colId xmlns:a16="http://schemas.microsoft.com/office/drawing/2014/main" val="474398005"/>
                    </a:ext>
                  </a:extLst>
                </a:gridCol>
              </a:tblGrid>
              <a:tr h="370840">
                <a:tc>
                  <a:txBody>
                    <a:bodyPr/>
                    <a:lstStyle/>
                    <a:p>
                      <a:r>
                        <a:rPr lang="it-IT" sz="1400" noProof="0" dirty="0">
                          <a:solidFill>
                            <a:srgbClr val="585858"/>
                          </a:solidFill>
                          <a:latin typeface="Lato" panose="020F0502020204030203" pitchFamily="34" charset="0"/>
                        </a:rPr>
                        <a:t>PARTE DATORIALE</a:t>
                      </a:r>
                    </a:p>
                  </a:txBody>
                  <a:tcPr>
                    <a:solidFill>
                      <a:srgbClr val="60843C">
                        <a:alpha val="50000"/>
                      </a:srgbClr>
                    </a:solidFill>
                  </a:tcPr>
                </a:tc>
                <a:tc>
                  <a:txBody>
                    <a:bodyPr/>
                    <a:lstStyle/>
                    <a:p>
                      <a:r>
                        <a:rPr lang="it-IT" sz="1400" noProof="0" dirty="0">
                          <a:solidFill>
                            <a:srgbClr val="585858"/>
                          </a:solidFill>
                          <a:latin typeface="Lato" panose="020F0502020204030203" pitchFamily="34" charset="0"/>
                        </a:rPr>
                        <a:t>PARTE SINDACALE</a:t>
                      </a:r>
                    </a:p>
                  </a:txBody>
                  <a:tcPr>
                    <a:solidFill>
                      <a:srgbClr val="60843C">
                        <a:alpha val="50000"/>
                      </a:srgbClr>
                    </a:solidFill>
                  </a:tcPr>
                </a:tc>
                <a:extLst>
                  <a:ext uri="{0D108BD9-81ED-4DB2-BD59-A6C34878D82A}">
                    <a16:rowId xmlns:a16="http://schemas.microsoft.com/office/drawing/2014/main" val="2435137762"/>
                  </a:ext>
                </a:extLst>
              </a:tr>
              <a:tr h="370840">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Amministrazione della Provincia autonoma di Bolzano</a:t>
                      </a:r>
                    </a:p>
                  </a:txBody>
                  <a:tcPr anchor="ctr">
                    <a:solidFill>
                      <a:srgbClr val="60843C">
                        <a:alpha val="20000"/>
                      </a:srgbClr>
                    </a:solidFill>
                  </a:tcPr>
                </a:tc>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ASGB</a:t>
                      </a:r>
                    </a:p>
                  </a:txBody>
                  <a:tcPr anchor="ctr">
                    <a:solidFill>
                      <a:srgbClr val="60843C">
                        <a:alpha val="20000"/>
                      </a:srgbClr>
                    </a:solidFill>
                  </a:tcPr>
                </a:tc>
                <a:extLst>
                  <a:ext uri="{0D108BD9-81ED-4DB2-BD59-A6C34878D82A}">
                    <a16:rowId xmlns:a16="http://schemas.microsoft.com/office/drawing/2014/main" val="4251969803"/>
                  </a:ext>
                </a:extLst>
              </a:tr>
              <a:tr h="370840">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Comuni, case di riposo e comunità comprensoriali della Provincia autonoma di Bolzano</a:t>
                      </a:r>
                    </a:p>
                  </a:txBody>
                  <a:tcPr anchor="ctr">
                    <a:solidFill>
                      <a:srgbClr val="60843C">
                        <a:alpha val="20000"/>
                      </a:srgbClr>
                    </a:solidFill>
                  </a:tcPr>
                </a:tc>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FP-ÖDV SGB</a:t>
                      </a:r>
                      <a:r>
                        <a:rPr lang="it-IT" sz="1400" i="1" noProof="0" dirty="0">
                          <a:solidFill>
                            <a:srgbClr val="585858"/>
                          </a:solidFill>
                          <a:latin typeface="Lato" panose="020F0502020204030203" pitchFamily="34" charset="0"/>
                        </a:rPr>
                        <a:t>CISL</a:t>
                      </a:r>
                    </a:p>
                  </a:txBody>
                  <a:tcPr anchor="ctr">
                    <a:solidFill>
                      <a:srgbClr val="60843C">
                        <a:alpha val="20000"/>
                      </a:srgbClr>
                    </a:solidFill>
                  </a:tcPr>
                </a:tc>
                <a:extLst>
                  <a:ext uri="{0D108BD9-81ED-4DB2-BD59-A6C34878D82A}">
                    <a16:rowId xmlns:a16="http://schemas.microsoft.com/office/drawing/2014/main" val="4279364233"/>
                  </a:ext>
                </a:extLst>
              </a:tr>
              <a:tr h="370840">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Azienda sanitaria dell’Alto Adige</a:t>
                      </a:r>
                    </a:p>
                  </a:txBody>
                  <a:tcPr anchor="ctr">
                    <a:solidFill>
                      <a:srgbClr val="60843C">
                        <a:alpha val="20000"/>
                      </a:srgbClr>
                    </a:solidFill>
                  </a:tcPr>
                </a:tc>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FP-ÖB CGIL-AGB</a:t>
                      </a:r>
                    </a:p>
                  </a:txBody>
                  <a:tcPr anchor="ctr">
                    <a:solidFill>
                      <a:srgbClr val="60843C">
                        <a:alpha val="20000"/>
                      </a:srgbClr>
                    </a:solidFill>
                  </a:tcPr>
                </a:tc>
                <a:extLst>
                  <a:ext uri="{0D108BD9-81ED-4DB2-BD59-A6C34878D82A}">
                    <a16:rowId xmlns:a16="http://schemas.microsoft.com/office/drawing/2014/main" val="2040248817"/>
                  </a:ext>
                </a:extLst>
              </a:tr>
              <a:tr h="370840">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Istituto per l’edilizia sociale - IPES</a:t>
                      </a:r>
                    </a:p>
                  </a:txBody>
                  <a:tcPr anchor="ctr">
                    <a:solidFill>
                      <a:srgbClr val="60843C">
                        <a:alpha val="20000"/>
                      </a:srgbClr>
                    </a:solidFill>
                  </a:tcPr>
                </a:tc>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SGB</a:t>
                      </a:r>
                      <a:r>
                        <a:rPr lang="it-IT" sz="1400" i="1" noProof="0" dirty="0">
                          <a:solidFill>
                            <a:srgbClr val="585858"/>
                          </a:solidFill>
                          <a:latin typeface="Lato" panose="020F0502020204030203" pitchFamily="34" charset="0"/>
                        </a:rPr>
                        <a:t>CISL</a:t>
                      </a:r>
                      <a:r>
                        <a:rPr lang="it-IT" sz="1400" noProof="0" dirty="0">
                          <a:solidFill>
                            <a:srgbClr val="585858"/>
                          </a:solidFill>
                          <a:latin typeface="Lato" panose="020F0502020204030203" pitchFamily="34" charset="0"/>
                        </a:rPr>
                        <a:t> </a:t>
                      </a:r>
                      <a:r>
                        <a:rPr lang="it-IT" sz="1400" noProof="0" dirty="0" err="1">
                          <a:solidFill>
                            <a:srgbClr val="585858"/>
                          </a:solidFill>
                          <a:latin typeface="Lato" panose="020F0502020204030203" pitchFamily="34" charset="0"/>
                        </a:rPr>
                        <a:t>Schule</a:t>
                      </a:r>
                      <a:r>
                        <a:rPr lang="it-IT" sz="1400" noProof="0" dirty="0">
                          <a:solidFill>
                            <a:srgbClr val="585858"/>
                          </a:solidFill>
                          <a:latin typeface="Lato" panose="020F0502020204030203" pitchFamily="34" charset="0"/>
                        </a:rPr>
                        <a:t> scuola</a:t>
                      </a:r>
                    </a:p>
                  </a:txBody>
                  <a:tcPr anchor="ctr">
                    <a:solidFill>
                      <a:srgbClr val="60843C">
                        <a:alpha val="20000"/>
                      </a:srgbClr>
                    </a:solidFill>
                  </a:tcPr>
                </a:tc>
                <a:extLst>
                  <a:ext uri="{0D108BD9-81ED-4DB2-BD59-A6C34878D82A}">
                    <a16:rowId xmlns:a16="http://schemas.microsoft.com/office/drawing/2014/main" val="3393615525"/>
                  </a:ext>
                </a:extLst>
              </a:tr>
              <a:tr h="259080">
                <a:tc rowSpan="2">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Azienda di soggiorno e turismo di Bolzano e Azienda di soggiorno, cura e turismo di Merano</a:t>
                      </a:r>
                    </a:p>
                  </a:txBody>
                  <a:tcPr anchor="ctr">
                    <a:solidFill>
                      <a:srgbClr val="60843C">
                        <a:alpha val="20000"/>
                      </a:srgbClr>
                    </a:solidFill>
                  </a:tcPr>
                </a:tc>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UIL FPL – SGK LKG</a:t>
                      </a:r>
                    </a:p>
                  </a:txBody>
                  <a:tcPr anchor="ctr">
                    <a:solidFill>
                      <a:srgbClr val="60843C">
                        <a:alpha val="20000"/>
                      </a:srgbClr>
                    </a:solidFill>
                  </a:tcPr>
                </a:tc>
                <a:extLst>
                  <a:ext uri="{0D108BD9-81ED-4DB2-BD59-A6C34878D82A}">
                    <a16:rowId xmlns:a16="http://schemas.microsoft.com/office/drawing/2014/main" val="1872627595"/>
                  </a:ext>
                </a:extLst>
              </a:tr>
              <a:tr h="259080">
                <a:tc vMerge="1">
                  <a:txBody>
                    <a:bodyPr/>
                    <a:lstStyle/>
                    <a:p>
                      <a:endParaRPr lang="de-DE"/>
                    </a:p>
                  </a:txBody>
                  <a:tcPr/>
                </a:tc>
                <a:tc>
                  <a:txBody>
                    <a:bodyPr/>
                    <a:lstStyle/>
                    <a:p>
                      <a:pPr marL="285750" indent="-285750">
                        <a:buClr>
                          <a:srgbClr val="60843C"/>
                        </a:buClr>
                        <a:buFont typeface="Wingdings" panose="05000000000000000000" pitchFamily="2" charset="2"/>
                        <a:buChar char="§"/>
                      </a:pPr>
                      <a:r>
                        <a:rPr lang="it-IT" sz="1400" noProof="0" dirty="0">
                          <a:solidFill>
                            <a:srgbClr val="585858"/>
                          </a:solidFill>
                          <a:latin typeface="Lato" panose="020F0502020204030203" pitchFamily="34" charset="0"/>
                        </a:rPr>
                        <a:t>SAG</a:t>
                      </a:r>
                    </a:p>
                  </a:txBody>
                  <a:tcPr anchor="ctr">
                    <a:solidFill>
                      <a:srgbClr val="60843C">
                        <a:alpha val="20000"/>
                      </a:srgbClr>
                    </a:solidFill>
                  </a:tcPr>
                </a:tc>
                <a:extLst>
                  <a:ext uri="{0D108BD9-81ED-4DB2-BD59-A6C34878D82A}">
                    <a16:rowId xmlns:a16="http://schemas.microsoft.com/office/drawing/2014/main" val="3769521511"/>
                  </a:ext>
                </a:extLst>
              </a:tr>
            </a:tbl>
          </a:graphicData>
        </a:graphic>
      </p:graphicFrame>
      <p:graphicFrame>
        <p:nvGraphicFramePr>
          <p:cNvPr id="5" name="Tabella 4">
            <a:extLst>
              <a:ext uri="{FF2B5EF4-FFF2-40B4-BE49-F238E27FC236}">
                <a16:creationId xmlns:a16="http://schemas.microsoft.com/office/drawing/2014/main" id="{722F1C2C-59EB-32E6-0DD8-0E13869BDF81}"/>
              </a:ext>
            </a:extLst>
          </p:cNvPr>
          <p:cNvGraphicFramePr>
            <a:graphicFrameLocks noGrp="1"/>
          </p:cNvGraphicFramePr>
          <p:nvPr>
            <p:extLst>
              <p:ext uri="{D42A27DB-BD31-4B8C-83A1-F6EECF244321}">
                <p14:modId xmlns:p14="http://schemas.microsoft.com/office/powerpoint/2010/main" val="1745327047"/>
              </p:ext>
            </p:extLst>
          </p:nvPr>
        </p:nvGraphicFramePr>
        <p:xfrm>
          <a:off x="1779523" y="6045212"/>
          <a:ext cx="9388562" cy="370840"/>
        </p:xfrm>
        <a:graphic>
          <a:graphicData uri="http://schemas.openxmlformats.org/drawingml/2006/table">
            <a:tbl>
              <a:tblPr firstRow="1" bandRow="1">
                <a:tableStyleId>{5C22544A-7EE6-4342-B048-85BDC9FD1C3A}</a:tableStyleId>
              </a:tblPr>
              <a:tblGrid>
                <a:gridCol w="4694281">
                  <a:extLst>
                    <a:ext uri="{9D8B030D-6E8A-4147-A177-3AD203B41FA5}">
                      <a16:colId xmlns:a16="http://schemas.microsoft.com/office/drawing/2014/main" val="1518723957"/>
                    </a:ext>
                  </a:extLst>
                </a:gridCol>
                <a:gridCol w="4694281">
                  <a:extLst>
                    <a:ext uri="{9D8B030D-6E8A-4147-A177-3AD203B41FA5}">
                      <a16:colId xmlns:a16="http://schemas.microsoft.com/office/drawing/2014/main" val="1358473362"/>
                    </a:ext>
                  </a:extLst>
                </a:gridCol>
              </a:tblGrid>
              <a:tr h="370840">
                <a:tc>
                  <a:txBody>
                    <a:bodyPr/>
                    <a:lstStyle/>
                    <a:p>
                      <a:r>
                        <a:rPr lang="it-IT" sz="1400" dirty="0">
                          <a:solidFill>
                            <a:schemeClr val="tx1">
                              <a:alpha val="50000"/>
                            </a:schemeClr>
                          </a:solidFill>
                          <a:latin typeface="Lato" panose="020F0502020204030203" pitchFamily="34" charset="0"/>
                          <a:ea typeface="Lato" panose="020F0502020204030203" pitchFamily="34" charset="0"/>
                          <a:cs typeface="Lato" panose="020F0502020204030203" pitchFamily="34" charset="0"/>
                        </a:rPr>
                        <a:t>Consiglio di Amministrazione = 12 componenti</a:t>
                      </a:r>
                    </a:p>
                  </a:txBody>
                  <a:tcPr>
                    <a:solidFill>
                      <a:srgbClr val="60843C">
                        <a:alpha val="50000"/>
                      </a:srgbClr>
                    </a:solidFill>
                  </a:tcPr>
                </a:tc>
                <a:tc>
                  <a:txBody>
                    <a:bodyPr/>
                    <a:lstStyle/>
                    <a:p>
                      <a:r>
                        <a:rPr lang="it-IT" sz="1400" dirty="0">
                          <a:solidFill>
                            <a:schemeClr val="tx1">
                              <a:alpha val="50000"/>
                            </a:schemeClr>
                          </a:solidFill>
                          <a:latin typeface="Lato" panose="020F0502020204030203" pitchFamily="34" charset="0"/>
                          <a:ea typeface="Lato" panose="020F0502020204030203" pitchFamily="34" charset="0"/>
                          <a:cs typeface="Lato" panose="020F0502020204030203" pitchFamily="34" charset="0"/>
                        </a:rPr>
                        <a:t>Assemblea dei Delegati = 26 componenti</a:t>
                      </a:r>
                    </a:p>
                  </a:txBody>
                  <a:tcPr>
                    <a:solidFill>
                      <a:srgbClr val="60843C">
                        <a:alpha val="50000"/>
                      </a:srgbClr>
                    </a:solidFill>
                  </a:tcPr>
                </a:tc>
                <a:extLst>
                  <a:ext uri="{0D108BD9-81ED-4DB2-BD59-A6C34878D82A}">
                    <a16:rowId xmlns:a16="http://schemas.microsoft.com/office/drawing/2014/main" val="801816374"/>
                  </a:ext>
                </a:extLst>
              </a:tr>
            </a:tbl>
          </a:graphicData>
        </a:graphic>
      </p:graphicFrame>
    </p:spTree>
    <p:extLst>
      <p:ext uri="{BB962C8B-B14F-4D97-AF65-F5344CB8AC3E}">
        <p14:creationId xmlns:p14="http://schemas.microsoft.com/office/powerpoint/2010/main" val="1934731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7" y="812788"/>
            <a:ext cx="491970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Adesione a </a:t>
            </a:r>
            <a:r>
              <a:rPr kumimoji="0" lang="it-IT" sz="3600" b="1" i="0" u="none" strike="noStrike" kern="1200" cap="none" spc="0" normalizeH="0" baseline="0" dirty="0" err="1">
                <a:ln>
                  <a:noFill/>
                </a:ln>
                <a:solidFill>
                  <a:srgbClr val="D48726"/>
                </a:solidFill>
                <a:effectLst/>
                <a:uLnTx/>
                <a:uFillTx/>
                <a:latin typeface="Lato" panose="020F0502020204030203" pitchFamily="34" charset="0"/>
                <a:ea typeface="+mn-ea"/>
                <a:cs typeface="+mn-cs"/>
              </a:rPr>
              <a:t>SaniPro</a:t>
            </a:r>
            <a:endPar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endParaRP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1598408"/>
            <a:ext cx="10269065" cy="4031873"/>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rPr>
              <a:t>L’adesione a SaniPro è regolata dal contratto </a:t>
            </a:r>
            <a:r>
              <a:rPr kumimoji="0" lang="it-IT" sz="1800" b="0" i="0" u="none" strike="noStrike" kern="1200" cap="none" spc="0" normalizeH="0" baseline="0" noProof="0">
                <a:ln>
                  <a:noFill/>
                </a:ln>
                <a:solidFill>
                  <a:srgbClr val="585858"/>
                </a:solidFill>
                <a:effectLst/>
                <a:uLnTx/>
                <a:uFillTx/>
                <a:latin typeface="Lato" panose="020F0502020204030203" pitchFamily="34" charset="0"/>
              </a:rPr>
              <a:t>collettivo applicato</a:t>
            </a: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rPr>
              <a:t>La contribuzione mensile è di € 10,60 ed è completamente a carico del datore di lavoro </a:t>
            </a: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rPr>
              <a:t>L’iscrizione al fondo avviene d’ufficio per il personale con contratto a tempo indeterminato e con contratto a tempo determinato con una durata definita dal Contratto collettivo di riferimento</a:t>
            </a: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endParaRPr lang="it-IT" sz="800" dirty="0">
              <a:solidFill>
                <a:srgbClr val="585858"/>
              </a:solidFill>
              <a:latin typeface="Lato" panose="020F0502020204030203" pitchFamily="34" charset="0"/>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rPr>
              <a:t>Al momento non è prevista l’iscrizione dei familiari o la prosecuzione volontaria in caso di pensionamento</a:t>
            </a: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lang="it-IT" dirty="0">
                <a:solidFill>
                  <a:srgbClr val="585858"/>
                </a:solidFill>
                <a:latin typeface="Lato" panose="020F0502020204030203" pitchFamily="34" charset="0"/>
              </a:rPr>
              <a:t>Il Piano sanitario ha </a:t>
            </a:r>
            <a:r>
              <a:rPr lang="it-IT" u="sng" dirty="0">
                <a:solidFill>
                  <a:srgbClr val="585858"/>
                </a:solidFill>
                <a:latin typeface="Lato" panose="020F0502020204030203" pitchFamily="34" charset="0"/>
              </a:rPr>
              <a:t>validità in tutto il mondo</a:t>
            </a:r>
            <a:endParaRPr kumimoji="0" lang="it-IT" sz="1800" b="0" i="0" u="sng" strike="noStrike" kern="1200" cap="none" spc="0" normalizeH="0" baseline="0" noProof="0" dirty="0">
              <a:ln>
                <a:noFill/>
              </a:ln>
              <a:solidFill>
                <a:srgbClr val="585858"/>
              </a:solidFill>
              <a:effectLst/>
              <a:uLnTx/>
              <a:uFillTx/>
              <a:latin typeface="Lato" panose="020F0502020204030203" pitchFamily="34" charset="0"/>
            </a:endParaRPr>
          </a:p>
          <a:p>
            <a:pPr marR="0" lvl="0" algn="l" defTabSz="457200" rtl="0" eaLnBrk="1" fontAlgn="auto" latinLnBrk="0" hangingPunct="1">
              <a:lnSpc>
                <a:spcPct val="100000"/>
              </a:lnSpc>
              <a:spcBef>
                <a:spcPts val="0"/>
              </a:spcBef>
              <a:spcAft>
                <a:spcPts val="0"/>
              </a:spcAft>
              <a:buClr>
                <a:srgbClr val="60843C"/>
              </a:buClr>
              <a:buSzTx/>
              <a:tabLst/>
              <a:defRPr/>
            </a:pPr>
            <a:endParaRPr lang="de-DE" sz="800" dirty="0">
              <a:solidFill>
                <a:srgbClr val="585858"/>
              </a:solidFill>
              <a:latin typeface="Lato" panose="020F0502020204030203" pitchFamily="34" charset="0"/>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p:txBody>
      </p:sp>
    </p:spTree>
    <p:extLst>
      <p:ext uri="{BB962C8B-B14F-4D97-AF65-F5344CB8AC3E}">
        <p14:creationId xmlns:p14="http://schemas.microsoft.com/office/powerpoint/2010/main" val="3340603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7732651"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Prestazioni – </a:t>
            </a:r>
            <a:r>
              <a:rPr lang="it-IT" sz="3600" b="1" dirty="0">
                <a:solidFill>
                  <a:srgbClr val="D48726"/>
                </a:solidFill>
                <a:latin typeface="Lato" panose="020F0502020204030203" pitchFamily="34" charset="0"/>
              </a:rPr>
              <a:t>Informazioni generali</a:t>
            </a:r>
            <a:endPar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endParaRPr>
          </a:p>
        </p:txBody>
      </p:sp>
      <p:sp>
        <p:nvSpPr>
          <p:cNvPr id="9" name="Textfeld 8">
            <a:extLst>
              <a:ext uri="{FF2B5EF4-FFF2-40B4-BE49-F238E27FC236}">
                <a16:creationId xmlns:a16="http://schemas.microsoft.com/office/drawing/2014/main" id="{261C4133-2433-4659-B79B-0CC94FA5A434}"/>
              </a:ext>
            </a:extLst>
          </p:cNvPr>
          <p:cNvSpPr txBox="1"/>
          <p:nvPr/>
        </p:nvSpPr>
        <p:spPr>
          <a:xfrm>
            <a:off x="1366934" y="1651515"/>
            <a:ext cx="10269065" cy="4524315"/>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
                <a:srgbClr val="60843C"/>
              </a:buClr>
              <a:buSzTx/>
              <a:tabLst/>
              <a:defRPr/>
            </a:pPr>
            <a:endParaRPr lang="it-IT" dirty="0">
              <a:solidFill>
                <a:srgbClr val="585858"/>
              </a:solidFill>
              <a:latin typeface="Lato" panose="020F0502020204030203" pitchFamily="34" charset="0"/>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lang="it-IT" dirty="0">
                <a:solidFill>
                  <a:srgbClr val="585858"/>
                </a:solidFill>
                <a:latin typeface="Lato" panose="020F0502020204030203" pitchFamily="34" charset="0"/>
              </a:rPr>
              <a:t>Dall’ 01/01/2022 inizio dell’</a:t>
            </a:r>
            <a:r>
              <a:rPr lang="it-IT" b="1" dirty="0">
                <a:solidFill>
                  <a:srgbClr val="585858"/>
                </a:solidFill>
                <a:latin typeface="Lato" panose="020F0502020204030203" pitchFamily="34" charset="0"/>
              </a:rPr>
              <a:t>erogazione diretta delle prestazioni </a:t>
            </a:r>
            <a:r>
              <a:rPr lang="it-IT" dirty="0">
                <a:solidFill>
                  <a:srgbClr val="585858"/>
                </a:solidFill>
                <a:latin typeface="Lato" panose="020F0502020204030203" pitchFamily="34" charset="0"/>
              </a:rPr>
              <a:t>da parte di SaniPro. La collaborazione con </a:t>
            </a:r>
            <a:r>
              <a:rPr lang="it-IT" dirty="0" err="1">
                <a:solidFill>
                  <a:srgbClr val="585858"/>
                </a:solidFill>
                <a:latin typeface="Lato" panose="020F0502020204030203" pitchFamily="34" charset="0"/>
              </a:rPr>
              <a:t>UniSalute</a:t>
            </a:r>
            <a:r>
              <a:rPr lang="it-IT" dirty="0">
                <a:solidFill>
                  <a:srgbClr val="585858"/>
                </a:solidFill>
                <a:latin typeface="Lato" panose="020F0502020204030203" pitchFamily="34" charset="0"/>
              </a:rPr>
              <a:t> è terminata con tale data. Tutte le fasi della liquidazione vengono gestite direttamente da SaniPro.</a:t>
            </a: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endParaRPr lang="it-IT" dirty="0">
              <a:solidFill>
                <a:srgbClr val="585858"/>
              </a:solidFill>
              <a:latin typeface="Lato" panose="020F0502020204030203" pitchFamily="34" charset="0"/>
            </a:endParaRPr>
          </a:p>
          <a:p>
            <a:pPr marL="285750" indent="-285750">
              <a:buClr>
                <a:srgbClr val="60843C"/>
              </a:buClr>
              <a:buFont typeface="Wingdings" panose="05000000000000000000" pitchFamily="2" charset="2"/>
              <a:buChar char="§"/>
              <a:defRPr/>
            </a:pPr>
            <a:r>
              <a:rPr lang="it-IT" b="0" i="0" dirty="0">
                <a:solidFill>
                  <a:srgbClr val="585858"/>
                </a:solidFill>
                <a:effectLst/>
                <a:latin typeface="Lato" panose="020F0502020204030203" pitchFamily="34" charset="0"/>
              </a:rPr>
              <a:t>Le fatture saldate possono</a:t>
            </a:r>
            <a:r>
              <a:rPr lang="it-IT" dirty="0">
                <a:solidFill>
                  <a:srgbClr val="585858"/>
                </a:solidFill>
                <a:latin typeface="Lato" panose="020F0502020204030203" pitchFamily="34" charset="0"/>
              </a:rPr>
              <a:t> essere </a:t>
            </a:r>
            <a:r>
              <a:rPr lang="it-IT" b="1" dirty="0">
                <a:solidFill>
                  <a:srgbClr val="585858"/>
                </a:solidFill>
                <a:latin typeface="Lato" panose="020F0502020204030203" pitchFamily="34" charset="0"/>
              </a:rPr>
              <a:t>presentate immediatamente</a:t>
            </a:r>
            <a:r>
              <a:rPr lang="it-IT" dirty="0">
                <a:solidFill>
                  <a:srgbClr val="585858"/>
                </a:solidFill>
                <a:latin typeface="Lato" panose="020F0502020204030203" pitchFamily="34" charset="0"/>
              </a:rPr>
              <a:t>, non ci sono tempi di attesa da osservare. </a:t>
            </a:r>
          </a:p>
          <a:p>
            <a:pPr marR="0" lvl="0" algn="l" defTabSz="457200" rtl="0" eaLnBrk="1" fontAlgn="auto" latinLnBrk="0" hangingPunct="1">
              <a:lnSpc>
                <a:spcPct val="100000"/>
              </a:lnSpc>
              <a:spcBef>
                <a:spcPts val="0"/>
              </a:spcBef>
              <a:spcAft>
                <a:spcPts val="0"/>
              </a:spcAft>
              <a:buClr>
                <a:srgbClr val="60843C"/>
              </a:buClr>
              <a:buSzTx/>
              <a:tabLst/>
              <a:defRPr/>
            </a:pPr>
            <a:endParaRPr lang="it-IT" dirty="0">
              <a:solidFill>
                <a:srgbClr val="585858"/>
              </a:solidFill>
              <a:latin typeface="Lato" panose="020F0502020204030203" pitchFamily="34" charset="0"/>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lang="it-IT" dirty="0">
                <a:solidFill>
                  <a:srgbClr val="585858"/>
                </a:solidFill>
                <a:latin typeface="Lato" panose="020F0502020204030203" pitchFamily="34" charset="0"/>
              </a:rPr>
              <a:t>Le richieste di rimborso devono essere effettuate entro e non oltre il 30/06 dell’anno seguente all’anno di riferimento della fattura. Le fatture relative al 2023 devono essere presentate </a:t>
            </a:r>
            <a:r>
              <a:rPr lang="it-IT" b="1" u="sng" dirty="0">
                <a:solidFill>
                  <a:srgbClr val="585858"/>
                </a:solidFill>
                <a:latin typeface="Lato" panose="020F0502020204030203" pitchFamily="34" charset="0"/>
              </a:rPr>
              <a:t>entro e non oltre</a:t>
            </a:r>
            <a:r>
              <a:rPr lang="it-IT" dirty="0">
                <a:solidFill>
                  <a:srgbClr val="585858"/>
                </a:solidFill>
                <a:latin typeface="Lato" panose="020F0502020204030203" pitchFamily="34" charset="0"/>
              </a:rPr>
              <a:t> il 30/06/2024. </a:t>
            </a:r>
          </a:p>
          <a:p>
            <a:pPr marR="0" lvl="0" algn="l" defTabSz="457200" rtl="0" eaLnBrk="1" fontAlgn="auto" latinLnBrk="0" hangingPunct="1">
              <a:lnSpc>
                <a:spcPct val="100000"/>
              </a:lnSpc>
              <a:spcBef>
                <a:spcPts val="0"/>
              </a:spcBef>
              <a:spcAft>
                <a:spcPts val="0"/>
              </a:spcAft>
              <a:buClr>
                <a:srgbClr val="60843C"/>
              </a:buClr>
              <a:buSzTx/>
              <a:tabLst/>
              <a:defRPr/>
            </a:pPr>
            <a:endParaRPr lang="it-IT" b="0" i="0" dirty="0">
              <a:solidFill>
                <a:srgbClr val="585858"/>
              </a:solidFill>
              <a:effectLst/>
              <a:latin typeface="Lato" panose="020F0502020204030203" pitchFamily="34" charset="0"/>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lang="it-IT" dirty="0">
                <a:solidFill>
                  <a:srgbClr val="585858"/>
                </a:solidFill>
                <a:latin typeface="Lato" panose="020F0502020204030203" pitchFamily="34" charset="0"/>
              </a:rPr>
              <a:t>Verso inizio/metà marzo di ogni anno il fondo invia il resoconto delle </a:t>
            </a:r>
            <a:r>
              <a:rPr lang="it-IT" u="sng" dirty="0">
                <a:solidFill>
                  <a:srgbClr val="585858"/>
                </a:solidFill>
                <a:latin typeface="Lato" panose="020F0502020204030203" pitchFamily="34" charset="0"/>
              </a:rPr>
              <a:t>erogazioni effettuate</a:t>
            </a:r>
            <a:r>
              <a:rPr lang="it-IT" dirty="0">
                <a:solidFill>
                  <a:srgbClr val="585858"/>
                </a:solidFill>
                <a:latin typeface="Lato" panose="020F0502020204030203" pitchFamily="34" charset="0"/>
              </a:rPr>
              <a:t> nel corso dell’anno solare precedente.</a:t>
            </a:r>
            <a:endParaRPr lang="it-IT" b="0" i="0" dirty="0">
              <a:solidFill>
                <a:srgbClr val="58585A"/>
              </a:solidFill>
              <a:effectLst/>
              <a:latin typeface="Lato" panose="020F0502020204030203" pitchFamily="34" charset="0"/>
            </a:endParaRPr>
          </a:p>
          <a:p>
            <a:pPr lvl="1">
              <a:buClr>
                <a:srgbClr val="60843C"/>
              </a:buClr>
              <a:defRPr/>
            </a:pPr>
            <a:endParaRPr lang="it-IT" i="1" dirty="0">
              <a:solidFill>
                <a:srgbClr val="60843C"/>
              </a:solidFill>
              <a:latin typeface="Lato" panose="020F0502020204030203" pitchFamily="34" charset="0"/>
            </a:endParaRPr>
          </a:p>
          <a:p>
            <a:pPr lvl="1">
              <a:buClr>
                <a:srgbClr val="60843C"/>
              </a:buClr>
              <a:defRPr/>
            </a:pPr>
            <a:endParaRPr lang="it-IT" i="1" dirty="0">
              <a:solidFill>
                <a:srgbClr val="60843C"/>
              </a:solidFill>
              <a:latin typeface="Lato" panose="020F0502020204030203" pitchFamily="34" charset="0"/>
            </a:endParaRPr>
          </a:p>
        </p:txBody>
      </p:sp>
    </p:spTree>
    <p:extLst>
      <p:ext uri="{BB962C8B-B14F-4D97-AF65-F5344CB8AC3E}">
        <p14:creationId xmlns:p14="http://schemas.microsoft.com/office/powerpoint/2010/main" val="1210785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5226851"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Prestazioni - Categorie</a:t>
            </a: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1598408"/>
            <a:ext cx="10269065" cy="5016758"/>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Area ambulatoriale settore pubblico - Ticket</a:t>
            </a: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Area ambulatoriale settore privato o Intramoenia</a:t>
            </a:r>
          </a:p>
          <a:p>
            <a:pPr marR="0" lvl="0" algn="l" defTabSz="457200" rtl="0" eaLnBrk="1" fontAlgn="auto" latinLnBrk="0" hangingPunct="1">
              <a:lnSpc>
                <a:spcPct val="100000"/>
              </a:lnSpc>
              <a:spcBef>
                <a:spcPts val="0"/>
              </a:spcBef>
              <a:spcAft>
                <a:spcPts val="0"/>
              </a:spcAft>
              <a:buClr>
                <a:srgbClr val="60843C"/>
              </a:buClr>
              <a:buSzTx/>
              <a:tabLst/>
              <a:defRPr/>
            </a:pPr>
            <a:endPar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742950" lvl="1" indent="-285750">
              <a:buClr>
                <a:srgbClr val="60843C"/>
              </a:buClr>
              <a:buFont typeface="Wingdings" panose="05000000000000000000" pitchFamily="2" charset="2"/>
              <a:buChar char="§"/>
              <a:defRPr/>
            </a:pPr>
            <a:r>
              <a:rPr lang="it-IT" dirty="0">
                <a:solidFill>
                  <a:srgbClr val="585858"/>
                </a:solidFill>
                <a:latin typeface="Lato" panose="020F0502020204030203" pitchFamily="34" charset="0"/>
              </a:rPr>
              <a:t>Oculistica</a:t>
            </a:r>
          </a:p>
          <a:p>
            <a:pPr marL="742950" lvl="1" indent="-285750">
              <a:buClr>
                <a:srgbClr val="60843C"/>
              </a:buClr>
              <a:buFont typeface="Wingdings" panose="05000000000000000000" pitchFamily="2" charset="2"/>
              <a:buChar char="§"/>
              <a:defRPr/>
            </a:pPr>
            <a:r>
              <a:rPr kumimoji="0" lang="it-IT"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Ginecologia</a:t>
            </a:r>
          </a:p>
          <a:p>
            <a:pPr marL="742950" lvl="1" indent="-285750">
              <a:buClr>
                <a:srgbClr val="60843C"/>
              </a:buClr>
              <a:buFont typeface="Wingdings" panose="05000000000000000000" pitchFamily="2" charset="2"/>
              <a:buChar char="§"/>
              <a:defRPr/>
            </a:pPr>
            <a:r>
              <a:rPr lang="it-IT" dirty="0">
                <a:solidFill>
                  <a:srgbClr val="585858"/>
                </a:solidFill>
                <a:latin typeface="Lato" panose="020F0502020204030203" pitchFamily="34" charset="0"/>
              </a:rPr>
              <a:t>Urologia</a:t>
            </a:r>
          </a:p>
          <a:p>
            <a:pPr marL="742950" lvl="1" indent="-285750">
              <a:buClr>
                <a:srgbClr val="60843C"/>
              </a:buClr>
              <a:buFont typeface="Wingdings" panose="05000000000000000000" pitchFamily="2" charset="2"/>
              <a:buChar char="§"/>
              <a:defRPr/>
            </a:pPr>
            <a:r>
              <a:rPr kumimoji="0" lang="it-IT"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Trattamenti fisioterapici, riabilitativi e prestazioni correlate</a:t>
            </a:r>
          </a:p>
          <a:p>
            <a:pPr marL="742950" lvl="1" indent="-285750">
              <a:buClr>
                <a:srgbClr val="60843C"/>
              </a:buClr>
              <a:buFont typeface="Wingdings" panose="05000000000000000000" pitchFamily="2" charset="2"/>
              <a:buChar char="§"/>
              <a:defRPr/>
            </a:pPr>
            <a:r>
              <a:rPr lang="it-IT" dirty="0">
                <a:solidFill>
                  <a:srgbClr val="585858"/>
                </a:solidFill>
                <a:latin typeface="Lato" panose="020F0502020204030203" pitchFamily="34" charset="0"/>
              </a:rPr>
              <a:t>Odontoiatria</a:t>
            </a:r>
          </a:p>
          <a:p>
            <a:pPr marL="742950" lvl="1" indent="-285750">
              <a:buClr>
                <a:srgbClr val="60843C"/>
              </a:buClr>
              <a:buFont typeface="Wingdings" panose="05000000000000000000" pitchFamily="2" charset="2"/>
              <a:buChar char="§"/>
              <a:defRPr/>
            </a:pPr>
            <a:r>
              <a:rPr kumimoji="0" lang="it-IT"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Protesi acustiche</a:t>
            </a:r>
            <a:endParaRPr lang="it-IT" dirty="0">
              <a:solidFill>
                <a:srgbClr val="585858"/>
              </a:solidFill>
              <a:latin typeface="Lato" panose="020F0502020204030203" pitchFamily="34" charset="0"/>
            </a:endParaRPr>
          </a:p>
          <a:p>
            <a:pPr>
              <a:buClr>
                <a:srgbClr val="60843C"/>
              </a:buClr>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lvl="1">
              <a:buClr>
                <a:srgbClr val="60843C"/>
              </a:buClr>
              <a:defRPr/>
            </a:pPr>
            <a:r>
              <a:rPr lang="it-IT" sz="800" dirty="0">
                <a:solidFill>
                  <a:srgbClr val="585858"/>
                </a:solidFill>
                <a:latin typeface="Lato" panose="020F0502020204030203" pitchFamily="34" charset="0"/>
              </a:rPr>
              <a:t> </a:t>
            </a:r>
            <a:endParaRPr lang="it-IT" b="0" i="0" dirty="0">
              <a:solidFill>
                <a:srgbClr val="58585A"/>
              </a:solidFill>
              <a:effectLst/>
              <a:latin typeface="Lato" panose="020F0502020204030203" pitchFamily="34" charset="0"/>
            </a:endParaRPr>
          </a:p>
          <a:p>
            <a:pPr marL="285750" indent="-285750">
              <a:buClr>
                <a:srgbClr val="60843C"/>
              </a:buClr>
              <a:buFont typeface="Wingdings" panose="05000000000000000000" pitchFamily="2" charset="2"/>
              <a:buChar char="§"/>
              <a:defRPr/>
            </a:pPr>
            <a:r>
              <a:rPr lang="it-IT" dirty="0">
                <a:solidFill>
                  <a:srgbClr val="58585A"/>
                </a:solidFill>
                <a:latin typeface="Lato" panose="020F0502020204030203" pitchFamily="34" charset="0"/>
              </a:rPr>
              <a:t>I rimborsi per le fatture a saldo emesse </a:t>
            </a:r>
            <a:r>
              <a:rPr lang="it-IT" b="1" dirty="0">
                <a:solidFill>
                  <a:srgbClr val="58585A"/>
                </a:solidFill>
                <a:latin typeface="Lato" panose="020F0502020204030203" pitchFamily="34" charset="0"/>
              </a:rPr>
              <a:t>dal 01/01/2024 </a:t>
            </a:r>
            <a:r>
              <a:rPr lang="it-IT" dirty="0">
                <a:solidFill>
                  <a:srgbClr val="58585A"/>
                </a:solidFill>
                <a:latin typeface="Lato" panose="020F0502020204030203" pitchFamily="34" charset="0"/>
              </a:rPr>
              <a:t>devono essere richiesti:</a:t>
            </a:r>
          </a:p>
          <a:p>
            <a:pPr marL="742950" lvl="1" indent="-285750">
              <a:buClr>
                <a:srgbClr val="60843C"/>
              </a:buClr>
              <a:buFont typeface="Wingdings" panose="05000000000000000000" pitchFamily="2" charset="2"/>
              <a:buChar char="§"/>
              <a:defRPr/>
            </a:pPr>
            <a:r>
              <a:rPr lang="it-IT" dirty="0">
                <a:solidFill>
                  <a:srgbClr val="585858"/>
                </a:solidFill>
                <a:latin typeface="Lato" panose="020F0502020204030203" pitchFamily="34" charset="0"/>
              </a:rPr>
              <a:t>online tramite il portale </a:t>
            </a:r>
            <a:r>
              <a:rPr lang="it-IT" i="1" dirty="0">
                <a:solidFill>
                  <a:srgbClr val="60843C"/>
                </a:solidFill>
                <a:latin typeface="Lato" panose="020F0502020204030203" pitchFamily="34" charset="0"/>
              </a:rPr>
              <a:t>MySaniPro </a:t>
            </a:r>
            <a:r>
              <a:rPr lang="it-IT" dirty="0">
                <a:solidFill>
                  <a:srgbClr val="585858"/>
                </a:solidFill>
                <a:latin typeface="Lato" panose="020F0502020204030203" pitchFamily="34" charset="0"/>
              </a:rPr>
              <a:t>(</a:t>
            </a:r>
            <a:r>
              <a:rPr lang="it-IT" dirty="0">
                <a:solidFill>
                  <a:srgbClr val="60843C"/>
                </a:solidFill>
                <a:latin typeface="Lato" panose="020F0502020204030203" pitchFamily="34" charset="0"/>
                <a:hlinkClick r:id="rId3">
                  <a:extLst>
                    <a:ext uri="{A12FA001-AC4F-418D-AE19-62706E023703}">
                      <ahyp:hlinkClr xmlns:ahyp="http://schemas.microsoft.com/office/drawing/2018/hyperlinkcolor" val="tx"/>
                    </a:ext>
                  </a:extLst>
                </a:hlinkClick>
              </a:rPr>
              <a:t>www.</a:t>
            </a:r>
            <a:r>
              <a:rPr lang="it-IT" u="sng" dirty="0">
                <a:solidFill>
                  <a:srgbClr val="60843C"/>
                </a:solidFill>
                <a:latin typeface="Lato" panose="020F0502020204030203" pitchFamily="34" charset="0"/>
              </a:rPr>
              <a:t>sanipro.bz</a:t>
            </a:r>
            <a:r>
              <a:rPr lang="it-IT" dirty="0">
                <a:solidFill>
                  <a:srgbClr val="585858"/>
                </a:solidFill>
                <a:latin typeface="Lato" panose="020F0502020204030203" pitchFamily="34" charset="0"/>
              </a:rPr>
              <a:t>)</a:t>
            </a:r>
            <a:endParaRPr lang="it-IT" i="1" dirty="0">
              <a:solidFill>
                <a:srgbClr val="60843C"/>
              </a:solidFill>
              <a:latin typeface="Lato" panose="020F0502020204030203" pitchFamily="34" charset="0"/>
            </a:endParaRPr>
          </a:p>
          <a:p>
            <a:pPr marL="742950" lvl="1" indent="-285750">
              <a:buClr>
                <a:srgbClr val="60843C"/>
              </a:buClr>
              <a:buFont typeface="Wingdings" panose="05000000000000000000" pitchFamily="2" charset="2"/>
              <a:buChar char="§"/>
              <a:defRPr/>
            </a:pPr>
            <a:r>
              <a:rPr lang="it-IT" dirty="0">
                <a:solidFill>
                  <a:srgbClr val="585858"/>
                </a:solidFill>
                <a:latin typeface="Lato" panose="020F0502020204030203" pitchFamily="34" charset="0"/>
              </a:rPr>
              <a:t>in forma cartacea a </a:t>
            </a:r>
            <a:r>
              <a:rPr lang="it-IT" dirty="0" err="1">
                <a:solidFill>
                  <a:srgbClr val="585858"/>
                </a:solidFill>
                <a:latin typeface="Lato" panose="020F0502020204030203" pitchFamily="34" charset="0"/>
              </a:rPr>
              <a:t>SaniPro</a:t>
            </a:r>
            <a:r>
              <a:rPr lang="it-IT" dirty="0">
                <a:solidFill>
                  <a:srgbClr val="585858"/>
                </a:solidFill>
                <a:latin typeface="Lato" panose="020F0502020204030203" pitchFamily="34" charset="0"/>
              </a:rPr>
              <a:t> – Piazza Walther 2 – 39100 Bolzano BZ</a:t>
            </a:r>
            <a:endParaRPr lang="it-IT" sz="800" dirty="0">
              <a:solidFill>
                <a:srgbClr val="585858"/>
              </a:solidFill>
              <a:latin typeface="Lato" panose="020F0502020204030203" pitchFamily="34" charset="0"/>
            </a:endParaRPr>
          </a:p>
          <a:p>
            <a:pPr lvl="1">
              <a:buClr>
                <a:srgbClr val="60843C"/>
              </a:buClr>
              <a:defRPr/>
            </a:pPr>
            <a:endParaRPr lang="it-IT" b="0" i="0" dirty="0">
              <a:solidFill>
                <a:srgbClr val="58585A"/>
              </a:solidFill>
              <a:effectLst/>
              <a:latin typeface="Lato" panose="020F0502020204030203" pitchFamily="34" charset="0"/>
            </a:endParaRPr>
          </a:p>
          <a:p>
            <a:pPr lvl="1">
              <a:buClr>
                <a:srgbClr val="60843C"/>
              </a:buClr>
              <a:defRPr/>
            </a:pPr>
            <a:endParaRPr lang="it-IT" i="1" dirty="0">
              <a:solidFill>
                <a:srgbClr val="60843C"/>
              </a:solidFill>
              <a:latin typeface="Lato" panose="020F0502020204030203" pitchFamily="34" charset="0"/>
            </a:endParaRPr>
          </a:p>
          <a:p>
            <a:pPr marL="742950" lvl="1" indent="-285750">
              <a:buClr>
                <a:srgbClr val="60843C"/>
              </a:buClr>
              <a:buFont typeface="Wingdings" panose="05000000000000000000" pitchFamily="2" charset="2"/>
              <a:buChar char="§"/>
              <a:defRPr/>
            </a:pPr>
            <a:endParaRPr lang="it-IT" i="1" dirty="0">
              <a:solidFill>
                <a:srgbClr val="60843C"/>
              </a:solidFill>
              <a:latin typeface="Lato" panose="020F0502020204030203" pitchFamily="34" charset="0"/>
            </a:endParaRPr>
          </a:p>
          <a:p>
            <a:pPr marL="285750" indent="-285750">
              <a:buClr>
                <a:srgbClr val="60843C"/>
              </a:buClr>
              <a:buFont typeface="Wingdings" panose="05000000000000000000" pitchFamily="2" charset="2"/>
              <a:buChar char="§"/>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742950" lvl="1" indent="-285750">
              <a:buClr>
                <a:srgbClr val="60843C"/>
              </a:buClr>
              <a:buFont typeface="Wingdings" panose="05000000000000000000" pitchFamily="2" charset="2"/>
              <a:buChar char="§"/>
              <a:defRPr/>
            </a:pPr>
            <a:endParaRPr lang="it-IT" dirty="0">
              <a:solidFill>
                <a:srgbClr val="585858"/>
              </a:solidFill>
              <a:latin typeface="Lato" panose="020F0502020204030203" pitchFamily="34" charset="0"/>
            </a:endParaRPr>
          </a:p>
        </p:txBody>
      </p:sp>
    </p:spTree>
    <p:extLst>
      <p:ext uri="{BB962C8B-B14F-4D97-AF65-F5344CB8AC3E}">
        <p14:creationId xmlns:p14="http://schemas.microsoft.com/office/powerpoint/2010/main" val="2179118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9992053"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600" b="1" i="0" u="none" strike="noStrike" kern="1200" cap="none" spc="0" normalizeH="0" baseline="0" dirty="0">
                <a:ln>
                  <a:noFill/>
                </a:ln>
                <a:solidFill>
                  <a:srgbClr val="D48726"/>
                </a:solidFill>
                <a:effectLst/>
                <a:uLnTx/>
                <a:uFillTx/>
                <a:latin typeface="Lato" panose="020F0502020204030203" pitchFamily="34" charset="0"/>
                <a:ea typeface="+mn-ea"/>
                <a:cs typeface="+mn-cs"/>
              </a:rPr>
              <a:t>Area ambulatoriale settore pubblico</a:t>
            </a: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1598408"/>
            <a:ext cx="10269065" cy="4924425"/>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lang="it-IT" dirty="0">
                <a:solidFill>
                  <a:srgbClr val="585858"/>
                </a:solidFill>
                <a:latin typeface="Lato" panose="020F0502020204030203" pitchFamily="34" charset="0"/>
              </a:rPr>
              <a:t>Rimborso delle spese per prestazioni erogate da strutture del Servizio Sanitario Nazionale o Servizio Sanitario Provinciale</a:t>
            </a:r>
          </a:p>
          <a:p>
            <a:pPr marR="0" lvl="0" algn="l" defTabSz="457200" rtl="0" eaLnBrk="1" fontAlgn="auto" latinLnBrk="0" hangingPunct="1">
              <a:lnSpc>
                <a:spcPct val="100000"/>
              </a:lnSpc>
              <a:spcBef>
                <a:spcPts val="0"/>
              </a:spcBef>
              <a:spcAft>
                <a:spcPts val="0"/>
              </a:spcAft>
              <a:buClr>
                <a:srgbClr val="60843C"/>
              </a:buClr>
              <a:buSzTx/>
              <a:tabLst/>
              <a:defRPr/>
            </a:pPr>
            <a:endParaRPr kumimoji="0" lang="it-IT"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Rimborso dei ticket per prestazioni di </a:t>
            </a:r>
            <a:r>
              <a:rPr kumimoji="0" lang="it-IT"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rPr>
              <a:t>specialistica ambulatoriale</a:t>
            </a: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 (p.e. prestazioni di laboratorio analisi, di diagnostica per immagini etc.)</a:t>
            </a:r>
          </a:p>
          <a:p>
            <a:pPr marR="0" lvl="0" algn="l" defTabSz="457200" rtl="0" eaLnBrk="1" fontAlgn="auto" latinLnBrk="0" hangingPunct="1">
              <a:lnSpc>
                <a:spcPct val="100000"/>
              </a:lnSpc>
              <a:spcBef>
                <a:spcPts val="0"/>
              </a:spcBef>
              <a:spcAft>
                <a:spcPts val="0"/>
              </a:spcAft>
              <a:buClr>
                <a:srgbClr val="60843C"/>
              </a:buClr>
              <a:buSzTx/>
              <a:tabLst/>
              <a:defRPr/>
            </a:pPr>
            <a:endParaRPr lang="it-IT" sz="800" dirty="0">
              <a:solidFill>
                <a:srgbClr val="585858"/>
              </a:solidFill>
              <a:latin typeface="Lato" panose="020F0502020204030203" pitchFamily="34" charset="0"/>
            </a:endParaRPr>
          </a:p>
          <a:p>
            <a:pPr marL="285750" marR="0" lvl="0" indent="-285750" algn="l" defTabSz="457200" rtl="0" eaLnBrk="1" fontAlgn="auto" latinLnBrk="0" hangingPunct="1">
              <a:lnSpc>
                <a:spcPct val="100000"/>
              </a:lnSpc>
              <a:spcBef>
                <a:spcPts val="0"/>
              </a:spcBef>
              <a:spcAft>
                <a:spcPts val="0"/>
              </a:spcAft>
              <a:buClr>
                <a:srgbClr val="60843C"/>
              </a:buClr>
              <a:buSzTx/>
              <a:buFont typeface="Wingdings" panose="05000000000000000000" pitchFamily="2" charset="2"/>
              <a:buChar char="§"/>
              <a:tabLst/>
              <a:defRPr/>
            </a:pPr>
            <a:r>
              <a:rPr kumimoji="0" lang="it-IT"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rPr>
              <a:t>Sono escluse le spese sostenute per prestazioni di Pronto Soccorso</a:t>
            </a:r>
          </a:p>
          <a:p>
            <a:pPr marR="0" lvl="0" algn="l" defTabSz="457200" rtl="0" eaLnBrk="1" fontAlgn="auto" latinLnBrk="0" hangingPunct="1">
              <a:lnSpc>
                <a:spcPct val="100000"/>
              </a:lnSpc>
              <a:spcBef>
                <a:spcPts val="0"/>
              </a:spcBef>
              <a:spcAft>
                <a:spcPts val="0"/>
              </a:spcAft>
              <a:buClr>
                <a:srgbClr val="60843C"/>
              </a:buClr>
              <a:buSzTx/>
              <a:tabLst/>
              <a:defRPr/>
            </a:pPr>
            <a:endParaRPr lang="it-IT" noProof="0" dirty="0">
              <a:solidFill>
                <a:srgbClr val="585858"/>
              </a:solidFill>
              <a:latin typeface="Lato" panose="020F0502020204030203" pitchFamily="34" charset="0"/>
            </a:endParaRPr>
          </a:p>
          <a:p>
            <a:pPr marR="0" lvl="0" algn="l" defTabSz="457200" rtl="0" eaLnBrk="1" fontAlgn="auto" latinLnBrk="0" hangingPunct="1">
              <a:lnSpc>
                <a:spcPct val="100000"/>
              </a:lnSpc>
              <a:spcBef>
                <a:spcPts val="0"/>
              </a:spcBef>
              <a:spcAft>
                <a:spcPts val="0"/>
              </a:spcAft>
              <a:buClr>
                <a:srgbClr val="60843C"/>
              </a:buClr>
              <a:buSzTx/>
              <a:tabLst/>
              <a:defRPr/>
            </a:pPr>
            <a:r>
              <a:rPr kumimoji="0" lang="it-IT" sz="1800" i="0" u="none" strike="noStrike" kern="1200" cap="none" spc="0" normalizeH="0" baseline="0" dirty="0">
                <a:ln>
                  <a:noFill/>
                </a:ln>
                <a:solidFill>
                  <a:srgbClr val="60843C"/>
                </a:solidFill>
                <a:effectLst/>
                <a:uLnTx/>
                <a:uFillTx/>
                <a:latin typeface="Lato" panose="020F0502020204030203" pitchFamily="34" charset="0"/>
                <a:ea typeface="+mn-ea"/>
                <a:cs typeface="+mn-cs"/>
              </a:rPr>
              <a:t>Le spese sostenute vengono rimborsate con l’applicazione di una franchigia annua di € 300,00. Per applicarla correttamente i ticket sanitari dovranno essere inviati</a:t>
            </a:r>
            <a:r>
              <a:rPr lang="it-IT" dirty="0">
                <a:solidFill>
                  <a:srgbClr val="60843C"/>
                </a:solidFill>
                <a:latin typeface="Lato" panose="020F0502020204030203" pitchFamily="34" charset="0"/>
              </a:rPr>
              <a:t> annualmente in un’unica soluzione.</a:t>
            </a:r>
            <a:endParaRPr kumimoji="0" lang="it-IT" sz="1800" i="0" u="none" strike="noStrike" kern="1200" cap="none" spc="0" normalizeH="0" baseline="0" noProof="0" dirty="0">
              <a:ln>
                <a:noFill/>
              </a:ln>
              <a:solidFill>
                <a:srgbClr val="60843C"/>
              </a:solidFill>
              <a:effectLst/>
              <a:uLnTx/>
              <a:uFillTx/>
              <a:latin typeface="Lato" panose="020F0502020204030203" pitchFamily="34" charset="0"/>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it-IT"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p:txBody>
      </p:sp>
      <p:graphicFrame>
        <p:nvGraphicFramePr>
          <p:cNvPr id="2" name="Tabelle 1">
            <a:extLst>
              <a:ext uri="{FF2B5EF4-FFF2-40B4-BE49-F238E27FC236}">
                <a16:creationId xmlns:a16="http://schemas.microsoft.com/office/drawing/2014/main" id="{4C58281B-AA40-4D6B-B4B8-C79556FAEF93}"/>
              </a:ext>
            </a:extLst>
          </p:cNvPr>
          <p:cNvGraphicFramePr>
            <a:graphicFrameLocks noGrp="1"/>
          </p:cNvGraphicFramePr>
          <p:nvPr>
            <p:extLst>
              <p:ext uri="{D42A27DB-BD31-4B8C-83A1-F6EECF244321}">
                <p14:modId xmlns:p14="http://schemas.microsoft.com/office/powerpoint/2010/main" val="3560388917"/>
              </p:ext>
            </p:extLst>
          </p:nvPr>
        </p:nvGraphicFramePr>
        <p:xfrm>
          <a:off x="1253804" y="4455391"/>
          <a:ext cx="10440000" cy="370840"/>
        </p:xfrm>
        <a:graphic>
          <a:graphicData uri="http://schemas.openxmlformats.org/drawingml/2006/table">
            <a:tbl>
              <a:tblPr firstRow="1" bandRow="1">
                <a:tableStyleId>{5C22544A-7EE6-4342-B048-85BDC9FD1C3A}</a:tableStyleId>
              </a:tblPr>
              <a:tblGrid>
                <a:gridCol w="10440000">
                  <a:extLst>
                    <a:ext uri="{9D8B030D-6E8A-4147-A177-3AD203B41FA5}">
                      <a16:colId xmlns:a16="http://schemas.microsoft.com/office/drawing/2014/main" val="2747550406"/>
                    </a:ext>
                  </a:extLst>
                </a:gridCol>
              </a:tblGrid>
              <a:tr h="370840">
                <a:tc>
                  <a:txBody>
                    <a:bodyPr/>
                    <a:lstStyle/>
                    <a:p>
                      <a:r>
                        <a:rPr lang="it-IT" noProof="0" dirty="0">
                          <a:solidFill>
                            <a:srgbClr val="585858"/>
                          </a:solidFill>
                          <a:latin typeface="Lato" panose="020F0502020204030203" pitchFamily="34" charset="0"/>
                        </a:rPr>
                        <a:t>Il massimale annuo per  le prestazioni suindicate corrisponde a € 150,00 per persona.</a:t>
                      </a:r>
                    </a:p>
                  </a:txBody>
                  <a:tcPr>
                    <a:solidFill>
                      <a:srgbClr val="60843C">
                        <a:alpha val="20000"/>
                      </a:srgbClr>
                    </a:solidFill>
                  </a:tcPr>
                </a:tc>
                <a:extLst>
                  <a:ext uri="{0D108BD9-81ED-4DB2-BD59-A6C34878D82A}">
                    <a16:rowId xmlns:a16="http://schemas.microsoft.com/office/drawing/2014/main" val="453836931"/>
                  </a:ext>
                </a:extLst>
              </a:tr>
            </a:tbl>
          </a:graphicData>
        </a:graphic>
      </p:graphicFrame>
    </p:spTree>
    <p:extLst>
      <p:ext uri="{BB962C8B-B14F-4D97-AF65-F5344CB8AC3E}">
        <p14:creationId xmlns:p14="http://schemas.microsoft.com/office/powerpoint/2010/main" val="360288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9992053"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3600" b="1" dirty="0">
                <a:solidFill>
                  <a:srgbClr val="D48726"/>
                </a:solidFill>
                <a:latin typeface="Lato" panose="020F0502020204030203" pitchFamily="34" charset="0"/>
              </a:rPr>
              <a:t>S</a:t>
            </a:r>
            <a:r>
              <a:rPr kumimoji="0" lang="it-IT" sz="3600" b="1" i="0" u="none" strike="noStrike" kern="1200" cap="none" spc="0" normalizeH="0" baseline="0" noProof="0" dirty="0" err="1">
                <a:ln>
                  <a:noFill/>
                </a:ln>
                <a:solidFill>
                  <a:srgbClr val="D48726"/>
                </a:solidFill>
                <a:effectLst/>
                <a:uLnTx/>
                <a:uFillTx/>
                <a:latin typeface="Lato" panose="020F0502020204030203" pitchFamily="34" charset="0"/>
                <a:ea typeface="+mn-ea"/>
                <a:cs typeface="+mn-cs"/>
              </a:rPr>
              <a:t>ettore</a:t>
            </a:r>
            <a:r>
              <a:rPr kumimoji="0" lang="it-IT" sz="3600" b="1" i="0" u="none" strike="noStrike" kern="1200" cap="none" spc="0" normalizeH="0" baseline="0" noProof="0" dirty="0">
                <a:ln>
                  <a:noFill/>
                </a:ln>
                <a:solidFill>
                  <a:srgbClr val="D48726"/>
                </a:solidFill>
                <a:effectLst/>
                <a:uLnTx/>
                <a:uFillTx/>
                <a:latin typeface="Lato" panose="020F0502020204030203" pitchFamily="34" charset="0"/>
                <a:ea typeface="+mn-ea"/>
                <a:cs typeface="+mn-cs"/>
              </a:rPr>
              <a:t> privato</a:t>
            </a:r>
            <a:r>
              <a:rPr lang="it-IT" sz="3600" b="1" dirty="0">
                <a:solidFill>
                  <a:srgbClr val="D48726"/>
                </a:solidFill>
                <a:latin typeface="Lato" panose="020F0502020204030203" pitchFamily="34" charset="0"/>
              </a:rPr>
              <a:t> - </a:t>
            </a:r>
            <a:r>
              <a:rPr kumimoji="0" lang="it-IT" sz="3600" b="1" i="0" u="none" strike="noStrike" kern="1200" cap="none" spc="0" normalizeH="0" baseline="0" noProof="0" dirty="0">
                <a:ln>
                  <a:noFill/>
                </a:ln>
                <a:solidFill>
                  <a:srgbClr val="D48726"/>
                </a:solidFill>
                <a:effectLst/>
                <a:uLnTx/>
                <a:uFillTx/>
                <a:latin typeface="Lato" panose="020F0502020204030203" pitchFamily="34" charset="0"/>
                <a:ea typeface="+mn-ea"/>
                <a:cs typeface="+mn-cs"/>
              </a:rPr>
              <a:t>Oculistica</a:t>
            </a: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1598408"/>
            <a:ext cx="10269065" cy="686341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lang="de-DE" dirty="0">
              <a:solidFill>
                <a:srgbClr val="585858"/>
              </a:solidFill>
              <a:latin typeface="Lato" panose="020F0502020204030203" pitchFamily="34" charset="0"/>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lang="de-DE" dirty="0">
              <a:solidFill>
                <a:srgbClr val="60843C"/>
              </a:solidFill>
              <a:latin typeface="Lato" panose="020F0502020204030203" pitchFamily="34" charset="0"/>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lang="de-DE" dirty="0">
              <a:solidFill>
                <a:srgbClr val="60843C"/>
              </a:solidFill>
              <a:latin typeface="Lato" panose="020F0502020204030203" pitchFamily="34" charset="0"/>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lang="de-DE" dirty="0">
              <a:solidFill>
                <a:srgbClr val="60843C"/>
              </a:solidFill>
              <a:latin typeface="Lato" panose="020F0502020204030203" pitchFamily="34" charset="0"/>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r>
              <a:rPr kumimoji="0" lang="it-IT" sz="1800" b="0" i="0" u="none" strike="noStrike" kern="1200" cap="none" spc="0" normalizeH="0" baseline="0" dirty="0">
                <a:ln>
                  <a:noFill/>
                </a:ln>
                <a:solidFill>
                  <a:srgbClr val="60843C"/>
                </a:solidFill>
                <a:effectLst/>
                <a:uLnTx/>
                <a:uFillTx/>
                <a:latin typeface="Lato" panose="020F0502020204030203" pitchFamily="34" charset="0"/>
                <a:ea typeface="+mn-ea"/>
                <a:cs typeface="+mn-cs"/>
              </a:rPr>
              <a:t>Una volta ricevuto il rimborso delle spese sostenute per un intervento di chirurgia refrattiva, anche se effettuato su un solo occhio, non sarà più possibile richiedere rimborsi per lenti correttive di occhiali o a contatto.</a:t>
            </a: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p:txBody>
      </p:sp>
      <p:graphicFrame>
        <p:nvGraphicFramePr>
          <p:cNvPr id="5" name="Tabelle 4">
            <a:extLst>
              <a:ext uri="{FF2B5EF4-FFF2-40B4-BE49-F238E27FC236}">
                <a16:creationId xmlns:a16="http://schemas.microsoft.com/office/drawing/2014/main" id="{DC146477-2CD9-40FD-96F3-BB7A6FD44C7A}"/>
              </a:ext>
            </a:extLst>
          </p:cNvPr>
          <p:cNvGraphicFramePr>
            <a:graphicFrameLocks noGrp="1"/>
          </p:cNvGraphicFramePr>
          <p:nvPr>
            <p:extLst>
              <p:ext uri="{D42A27DB-BD31-4B8C-83A1-F6EECF244321}">
                <p14:modId xmlns:p14="http://schemas.microsoft.com/office/powerpoint/2010/main" val="4042310884"/>
              </p:ext>
            </p:extLst>
          </p:nvPr>
        </p:nvGraphicFramePr>
        <p:xfrm>
          <a:off x="1255260" y="1732398"/>
          <a:ext cx="10440000" cy="3205480"/>
        </p:xfrm>
        <a:graphic>
          <a:graphicData uri="http://schemas.openxmlformats.org/drawingml/2006/table">
            <a:tbl>
              <a:tblPr firstRow="1" bandRow="1">
                <a:tableStyleId>{5C22544A-7EE6-4342-B048-85BDC9FD1C3A}</a:tableStyleId>
              </a:tblPr>
              <a:tblGrid>
                <a:gridCol w="4332583">
                  <a:extLst>
                    <a:ext uri="{9D8B030D-6E8A-4147-A177-3AD203B41FA5}">
                      <a16:colId xmlns:a16="http://schemas.microsoft.com/office/drawing/2014/main" val="3622034172"/>
                    </a:ext>
                  </a:extLst>
                </a:gridCol>
                <a:gridCol w="1774834">
                  <a:extLst>
                    <a:ext uri="{9D8B030D-6E8A-4147-A177-3AD203B41FA5}">
                      <a16:colId xmlns:a16="http://schemas.microsoft.com/office/drawing/2014/main" val="1724930306"/>
                    </a:ext>
                  </a:extLst>
                </a:gridCol>
                <a:gridCol w="4332583">
                  <a:extLst>
                    <a:ext uri="{9D8B030D-6E8A-4147-A177-3AD203B41FA5}">
                      <a16:colId xmlns:a16="http://schemas.microsoft.com/office/drawing/2014/main" val="473518776"/>
                    </a:ext>
                  </a:extLst>
                </a:gridCol>
              </a:tblGrid>
              <a:tr h="370840">
                <a:tc>
                  <a:txBody>
                    <a:bodyPr/>
                    <a:lstStyle/>
                    <a:p>
                      <a:r>
                        <a:rPr lang="it-IT" sz="1400" noProof="0" dirty="0">
                          <a:latin typeface="Lato" panose="020F0502020204030203" pitchFamily="34" charset="0"/>
                        </a:rPr>
                        <a:t>Prestazione</a:t>
                      </a:r>
                    </a:p>
                  </a:txBody>
                  <a:tcPr>
                    <a:solidFill>
                      <a:srgbClr val="60843C">
                        <a:alpha val="50000"/>
                      </a:srgbClr>
                    </a:solidFill>
                  </a:tcPr>
                </a:tc>
                <a:tc>
                  <a:txBody>
                    <a:bodyPr/>
                    <a:lstStyle/>
                    <a:p>
                      <a:pPr marL="360000" lvl="3" algn="r"/>
                      <a:r>
                        <a:rPr lang="it-IT" sz="1400" noProof="0">
                          <a:latin typeface="Lato" panose="020F0502020204030203" pitchFamily="34" charset="0"/>
                        </a:rPr>
                        <a:t>Massimale</a:t>
                      </a:r>
                    </a:p>
                  </a:txBody>
                  <a:tcPr>
                    <a:solidFill>
                      <a:srgbClr val="60843C">
                        <a:alpha val="50000"/>
                      </a:srgbClr>
                    </a:solidFill>
                  </a:tcPr>
                </a:tc>
                <a:tc>
                  <a:txBody>
                    <a:bodyPr/>
                    <a:lstStyle/>
                    <a:p>
                      <a:r>
                        <a:rPr lang="it-IT" sz="1400" noProof="0" dirty="0">
                          <a:latin typeface="Lato" panose="020F0502020204030203" pitchFamily="34" charset="0"/>
                        </a:rPr>
                        <a:t>Fruibilità</a:t>
                      </a:r>
                    </a:p>
                  </a:txBody>
                  <a:tcPr>
                    <a:solidFill>
                      <a:srgbClr val="60843C">
                        <a:alpha val="50000"/>
                      </a:srgbClr>
                    </a:solidFill>
                  </a:tcPr>
                </a:tc>
                <a:extLst>
                  <a:ext uri="{0D108BD9-81ED-4DB2-BD59-A6C34878D82A}">
                    <a16:rowId xmlns:a16="http://schemas.microsoft.com/office/drawing/2014/main" val="1412140424"/>
                  </a:ext>
                </a:extLst>
              </a:tr>
              <a:tr h="370840">
                <a:tc>
                  <a:txBody>
                    <a:bodyPr/>
                    <a:lstStyle/>
                    <a:p>
                      <a:r>
                        <a:rPr lang="it-IT" sz="1400" noProof="0" dirty="0">
                          <a:solidFill>
                            <a:srgbClr val="585858"/>
                          </a:solidFill>
                          <a:latin typeface="Lato" panose="020F0502020204030203" pitchFamily="34" charset="0"/>
                        </a:rPr>
                        <a:t>Acquisto di lenti correttive per occhiali</a:t>
                      </a:r>
                    </a:p>
                  </a:txBody>
                  <a:tcPr anchor="ctr">
                    <a:solidFill>
                      <a:srgbClr val="60843C">
                        <a:alpha val="20000"/>
                      </a:srgbClr>
                    </a:solidFill>
                  </a:tcPr>
                </a:tc>
                <a:tc>
                  <a:txBody>
                    <a:bodyPr/>
                    <a:lstStyle/>
                    <a:p>
                      <a:pPr marL="360000" lvl="3" algn="r"/>
                      <a:r>
                        <a:rPr lang="it-IT" sz="1400" noProof="0">
                          <a:solidFill>
                            <a:srgbClr val="585858"/>
                          </a:solidFill>
                          <a:latin typeface="Lato" panose="020F0502020204030203" pitchFamily="34" charset="0"/>
                        </a:rPr>
                        <a:t>€ 150,00</a:t>
                      </a:r>
                    </a:p>
                  </a:txBody>
                  <a:tcPr anchor="ctr">
                    <a:solidFill>
                      <a:srgbClr val="60843C">
                        <a:alpha val="20000"/>
                      </a:srgbClr>
                    </a:solidFill>
                  </a:tcPr>
                </a:tc>
                <a:tc>
                  <a:txBody>
                    <a:bodyPr/>
                    <a:lstStyle/>
                    <a:p>
                      <a:r>
                        <a:rPr lang="it-IT" sz="1400" noProof="0" dirty="0">
                          <a:solidFill>
                            <a:srgbClr val="585858"/>
                          </a:solidFill>
                          <a:latin typeface="Lato" panose="020F0502020204030203" pitchFamily="34" charset="0"/>
                        </a:rPr>
                        <a:t>una volta ogni due anni; è necessaria la prescrizione del medico oculista, o una certificazione dell’ottico o dell’ottico optometrista, </a:t>
                      </a:r>
                      <a:r>
                        <a:rPr lang="it-IT" sz="1400" u="sng" noProof="0" dirty="0">
                          <a:solidFill>
                            <a:srgbClr val="585858"/>
                          </a:solidFill>
                          <a:latin typeface="Lato" panose="020F0502020204030203" pitchFamily="34" charset="0"/>
                        </a:rPr>
                        <a:t>attestante la variazione delle diottrie</a:t>
                      </a:r>
                    </a:p>
                  </a:txBody>
                  <a:tcPr anchor="ctr">
                    <a:solidFill>
                      <a:srgbClr val="60843C">
                        <a:alpha val="20000"/>
                      </a:srgbClr>
                    </a:solidFill>
                  </a:tcPr>
                </a:tc>
                <a:extLst>
                  <a:ext uri="{0D108BD9-81ED-4DB2-BD59-A6C34878D82A}">
                    <a16:rowId xmlns:a16="http://schemas.microsoft.com/office/drawing/2014/main" val="1671871252"/>
                  </a:ext>
                </a:extLst>
              </a:tr>
              <a:tr h="370840">
                <a:tc>
                  <a:txBody>
                    <a:bodyPr/>
                    <a:lstStyle/>
                    <a:p>
                      <a:r>
                        <a:rPr lang="it-IT" sz="1400" noProof="0" dirty="0">
                          <a:solidFill>
                            <a:srgbClr val="585858"/>
                          </a:solidFill>
                          <a:latin typeface="Lato" panose="020F0502020204030203" pitchFamily="34" charset="0"/>
                        </a:rPr>
                        <a:t>Acquisto di lenti a contatto</a:t>
                      </a:r>
                    </a:p>
                  </a:txBody>
                  <a:tcPr anchor="ctr">
                    <a:solidFill>
                      <a:srgbClr val="60843C">
                        <a:alpha val="20000"/>
                      </a:srgbClr>
                    </a:solidFill>
                  </a:tcPr>
                </a:tc>
                <a:tc>
                  <a:txBody>
                    <a:bodyPr/>
                    <a:lstStyle/>
                    <a:p>
                      <a:pPr marL="360000" lvl="3" algn="r"/>
                      <a:r>
                        <a:rPr lang="it-IT" sz="1400" noProof="0">
                          <a:solidFill>
                            <a:srgbClr val="585858"/>
                          </a:solidFill>
                          <a:latin typeface="Lato" panose="020F0502020204030203" pitchFamily="34" charset="0"/>
                        </a:rPr>
                        <a:t>€ 75,00</a:t>
                      </a:r>
                    </a:p>
                  </a:txBody>
                  <a:tcPr anchor="ctr">
                    <a:solidFill>
                      <a:srgbClr val="60843C">
                        <a:alpha val="20000"/>
                      </a:srgbClr>
                    </a:solidFill>
                  </a:tcPr>
                </a:tc>
                <a:tc>
                  <a:txBody>
                    <a:bodyPr/>
                    <a:lstStyle/>
                    <a:p>
                      <a:r>
                        <a:rPr lang="it-IT" sz="1400" noProof="0" dirty="0">
                          <a:solidFill>
                            <a:srgbClr val="585858"/>
                          </a:solidFill>
                          <a:latin typeface="Lato" panose="020F0502020204030203" pitchFamily="34" charset="0"/>
                        </a:rPr>
                        <a:t>una volta all’anno; è necessaria la prescrizione del medico oculista, o una certificazione dell’ottico o dell’optometrista, </a:t>
                      </a:r>
                      <a:r>
                        <a:rPr lang="it-IT" sz="1400" u="sng" noProof="0" dirty="0">
                          <a:solidFill>
                            <a:srgbClr val="585858"/>
                          </a:solidFill>
                          <a:latin typeface="Lato" panose="020F0502020204030203" pitchFamily="34" charset="0"/>
                        </a:rPr>
                        <a:t>attestante le diottrie dell‘iscritto</a:t>
                      </a:r>
                    </a:p>
                  </a:txBody>
                  <a:tcPr anchor="ctr">
                    <a:solidFill>
                      <a:srgbClr val="60843C">
                        <a:alpha val="20000"/>
                      </a:srgbClr>
                    </a:solidFill>
                  </a:tcPr>
                </a:tc>
                <a:extLst>
                  <a:ext uri="{0D108BD9-81ED-4DB2-BD59-A6C34878D82A}">
                    <a16:rowId xmlns:a16="http://schemas.microsoft.com/office/drawing/2014/main" val="2862203973"/>
                  </a:ext>
                </a:extLst>
              </a:tr>
              <a:tr h="370840">
                <a:tc>
                  <a:txBody>
                    <a:bodyPr/>
                    <a:lstStyle/>
                    <a:p>
                      <a:r>
                        <a:rPr lang="it-IT" sz="1400" noProof="0">
                          <a:solidFill>
                            <a:srgbClr val="585858"/>
                          </a:solidFill>
                          <a:latin typeface="Lato" panose="020F0502020204030203" pitchFamily="34" charset="0"/>
                        </a:rPr>
                        <a:t>Chirurgia (laser ad eccimeri) per correzione di vizi di refrazione </a:t>
                      </a:r>
                      <a:r>
                        <a:rPr lang="it-IT" sz="1400" b="1" noProof="0">
                          <a:solidFill>
                            <a:srgbClr val="585858"/>
                          </a:solidFill>
                          <a:latin typeface="Lato" panose="020F0502020204030203" pitchFamily="34" charset="0"/>
                        </a:rPr>
                        <a:t>maggiori o uguali a 2 diottrie</a:t>
                      </a:r>
                    </a:p>
                  </a:txBody>
                  <a:tcPr anchor="ctr">
                    <a:solidFill>
                      <a:srgbClr val="60843C">
                        <a:alpha val="20000"/>
                      </a:srgbClr>
                    </a:solidFill>
                  </a:tcPr>
                </a:tc>
                <a:tc>
                  <a:txBody>
                    <a:bodyPr/>
                    <a:lstStyle/>
                    <a:p>
                      <a:pPr marL="360000" lvl="3" algn="r"/>
                      <a:r>
                        <a:rPr lang="it-IT" sz="1400" noProof="0">
                          <a:solidFill>
                            <a:srgbClr val="585858"/>
                          </a:solidFill>
                          <a:latin typeface="Lato" panose="020F0502020204030203" pitchFamily="34" charset="0"/>
                        </a:rPr>
                        <a:t>€ 750,00</a:t>
                      </a:r>
                    </a:p>
                  </a:txBody>
                  <a:tcPr anchor="ctr">
                    <a:solidFill>
                      <a:srgbClr val="60843C">
                        <a:alpha val="20000"/>
                      </a:srgbClr>
                    </a:solidFill>
                  </a:tcPr>
                </a:tc>
                <a:tc>
                  <a:txBody>
                    <a:bodyPr/>
                    <a:lstStyle/>
                    <a:p>
                      <a:r>
                        <a:rPr lang="it-IT" sz="1400" u="none" noProof="0" dirty="0">
                          <a:solidFill>
                            <a:srgbClr val="585858"/>
                          </a:solidFill>
                          <a:latin typeface="Lato" panose="020F0502020204030203" pitchFamily="34" charset="0"/>
                        </a:rPr>
                        <a:t>una volta per singolo occhio; è necessaria la certificazione del medico oculista attestante la presenza dei vizi di refrazione maggiori o uguali a 2 diottrie e il referto del medico oculista che attesti l’avvenuto intervento</a:t>
                      </a:r>
                    </a:p>
                  </a:txBody>
                  <a:tcPr anchor="ctr">
                    <a:solidFill>
                      <a:srgbClr val="60843C">
                        <a:alpha val="20000"/>
                      </a:srgbClr>
                    </a:solidFill>
                  </a:tcPr>
                </a:tc>
                <a:extLst>
                  <a:ext uri="{0D108BD9-81ED-4DB2-BD59-A6C34878D82A}">
                    <a16:rowId xmlns:a16="http://schemas.microsoft.com/office/drawing/2014/main" val="297192073"/>
                  </a:ext>
                </a:extLst>
              </a:tr>
            </a:tbl>
          </a:graphicData>
        </a:graphic>
      </p:graphicFrame>
    </p:spTree>
    <p:extLst>
      <p:ext uri="{BB962C8B-B14F-4D97-AF65-F5344CB8AC3E}">
        <p14:creationId xmlns:p14="http://schemas.microsoft.com/office/powerpoint/2010/main" val="3078086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82B7F261-703F-4812-80F7-D207CAB84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1085" y="254113"/>
            <a:ext cx="2048923" cy="419386"/>
          </a:xfrm>
          <a:prstGeom prst="rect">
            <a:avLst/>
          </a:prstGeom>
        </p:spPr>
      </p:pic>
      <p:sp>
        <p:nvSpPr>
          <p:cNvPr id="4" name="Rechtwinkliges Dreieck 3">
            <a:extLst>
              <a:ext uri="{FF2B5EF4-FFF2-40B4-BE49-F238E27FC236}">
                <a16:creationId xmlns:a16="http://schemas.microsoft.com/office/drawing/2014/main" id="{48CBCC4F-1E05-4FFB-A31C-137EE5545FE3}"/>
              </a:ext>
            </a:extLst>
          </p:cNvPr>
          <p:cNvSpPr/>
          <p:nvPr/>
        </p:nvSpPr>
        <p:spPr>
          <a:xfrm>
            <a:off x="-1" y="4021395"/>
            <a:ext cx="450000" cy="2844000"/>
          </a:xfrm>
          <a:prstGeom prst="rtTriangle">
            <a:avLst/>
          </a:prstGeom>
          <a:solidFill>
            <a:srgbClr val="60843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7" name="Textfeld 6">
            <a:extLst>
              <a:ext uri="{FF2B5EF4-FFF2-40B4-BE49-F238E27FC236}">
                <a16:creationId xmlns:a16="http://schemas.microsoft.com/office/drawing/2014/main" id="{C1C38DFD-C4CA-45AE-9D66-524490698C74}"/>
              </a:ext>
            </a:extLst>
          </p:cNvPr>
          <p:cNvSpPr txBox="1"/>
          <p:nvPr/>
        </p:nvSpPr>
        <p:spPr>
          <a:xfrm>
            <a:off x="1274616" y="812788"/>
            <a:ext cx="10101307"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3600" b="1" dirty="0">
                <a:solidFill>
                  <a:srgbClr val="D48726"/>
                </a:solidFill>
                <a:latin typeface="Lato" panose="020F0502020204030203" pitchFamily="34" charset="0"/>
              </a:rPr>
              <a:t>S</a:t>
            </a:r>
            <a:r>
              <a:rPr kumimoji="0" lang="it-IT" sz="3600" b="1" i="0" u="none" strike="noStrike" kern="1200" cap="none" spc="0" normalizeH="0" baseline="0" noProof="0" dirty="0" err="1">
                <a:ln>
                  <a:noFill/>
                </a:ln>
                <a:solidFill>
                  <a:srgbClr val="D48726"/>
                </a:solidFill>
                <a:effectLst/>
                <a:uLnTx/>
                <a:uFillTx/>
                <a:latin typeface="Lato" panose="020F0502020204030203" pitchFamily="34" charset="0"/>
                <a:ea typeface="+mn-ea"/>
                <a:cs typeface="+mn-cs"/>
              </a:rPr>
              <a:t>ettore</a:t>
            </a:r>
            <a:r>
              <a:rPr kumimoji="0" lang="it-IT" sz="3600" b="1" i="0" u="none" strike="noStrike" kern="1200" cap="none" spc="0" normalizeH="0" baseline="0" noProof="0" dirty="0">
                <a:ln>
                  <a:noFill/>
                </a:ln>
                <a:solidFill>
                  <a:srgbClr val="D48726"/>
                </a:solidFill>
                <a:effectLst/>
                <a:uLnTx/>
                <a:uFillTx/>
                <a:latin typeface="Lato" panose="020F0502020204030203" pitchFamily="34" charset="0"/>
                <a:ea typeface="+mn-ea"/>
                <a:cs typeface="+mn-cs"/>
              </a:rPr>
              <a:t> privato – Ginecologia</a:t>
            </a:r>
          </a:p>
        </p:txBody>
      </p:sp>
      <p:sp>
        <p:nvSpPr>
          <p:cNvPr id="9" name="Textfeld 8">
            <a:extLst>
              <a:ext uri="{FF2B5EF4-FFF2-40B4-BE49-F238E27FC236}">
                <a16:creationId xmlns:a16="http://schemas.microsoft.com/office/drawing/2014/main" id="{261C4133-2433-4659-B79B-0CC94FA5A434}"/>
              </a:ext>
            </a:extLst>
          </p:cNvPr>
          <p:cNvSpPr txBox="1"/>
          <p:nvPr/>
        </p:nvSpPr>
        <p:spPr>
          <a:xfrm>
            <a:off x="1339272" y="1598408"/>
            <a:ext cx="10269065" cy="60324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60843C"/>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a:p>
            <a:pPr marL="0" marR="0" lvl="0" indent="0" algn="l" defTabSz="457200" rtl="0" eaLnBrk="1" fontAlgn="auto" latinLnBrk="0" hangingPunct="1">
              <a:lnSpc>
                <a:spcPct val="100000"/>
              </a:lnSpc>
              <a:spcBef>
                <a:spcPts val="0"/>
              </a:spcBef>
              <a:spcAft>
                <a:spcPts val="0"/>
              </a:spcAft>
              <a:buClr>
                <a:srgbClr val="60843C"/>
              </a:buClr>
              <a:buSzTx/>
              <a:buFontTx/>
              <a:buNone/>
              <a:tabLst/>
              <a:defRPr/>
            </a:pPr>
            <a:endParaRPr kumimoji="0" lang="de-DE" sz="1800" b="0" i="0" u="none" strike="noStrike" kern="1200" cap="none" spc="0" normalizeH="0" baseline="0" noProof="0" dirty="0">
              <a:ln>
                <a:noFill/>
              </a:ln>
              <a:solidFill>
                <a:srgbClr val="585858"/>
              </a:solidFill>
              <a:effectLst/>
              <a:uLnTx/>
              <a:uFillTx/>
              <a:latin typeface="Lato" panose="020F0502020204030203" pitchFamily="34" charset="0"/>
              <a:ea typeface="+mn-ea"/>
              <a:cs typeface="+mn-cs"/>
            </a:endParaRPr>
          </a:p>
        </p:txBody>
      </p:sp>
      <p:graphicFrame>
        <p:nvGraphicFramePr>
          <p:cNvPr id="5" name="Tabelle 4">
            <a:extLst>
              <a:ext uri="{FF2B5EF4-FFF2-40B4-BE49-F238E27FC236}">
                <a16:creationId xmlns:a16="http://schemas.microsoft.com/office/drawing/2014/main" id="{DC146477-2CD9-40FD-96F3-BB7A6FD44C7A}"/>
              </a:ext>
            </a:extLst>
          </p:cNvPr>
          <p:cNvGraphicFramePr>
            <a:graphicFrameLocks noGrp="1"/>
          </p:cNvGraphicFramePr>
          <p:nvPr>
            <p:extLst>
              <p:ext uri="{D42A27DB-BD31-4B8C-83A1-F6EECF244321}">
                <p14:modId xmlns:p14="http://schemas.microsoft.com/office/powerpoint/2010/main" val="2712635670"/>
              </p:ext>
            </p:extLst>
          </p:nvPr>
        </p:nvGraphicFramePr>
        <p:xfrm>
          <a:off x="1253804" y="1991602"/>
          <a:ext cx="10440000" cy="3267990"/>
        </p:xfrm>
        <a:graphic>
          <a:graphicData uri="http://schemas.openxmlformats.org/drawingml/2006/table">
            <a:tbl>
              <a:tblPr firstRow="1" bandRow="1">
                <a:tableStyleId>{5C22544A-7EE6-4342-B048-85BDC9FD1C3A}</a:tableStyleId>
              </a:tblPr>
              <a:tblGrid>
                <a:gridCol w="4332583">
                  <a:extLst>
                    <a:ext uri="{9D8B030D-6E8A-4147-A177-3AD203B41FA5}">
                      <a16:colId xmlns:a16="http://schemas.microsoft.com/office/drawing/2014/main" val="3622034172"/>
                    </a:ext>
                  </a:extLst>
                </a:gridCol>
                <a:gridCol w="1774834">
                  <a:extLst>
                    <a:ext uri="{9D8B030D-6E8A-4147-A177-3AD203B41FA5}">
                      <a16:colId xmlns:a16="http://schemas.microsoft.com/office/drawing/2014/main" val="1724930306"/>
                    </a:ext>
                  </a:extLst>
                </a:gridCol>
                <a:gridCol w="4332583">
                  <a:extLst>
                    <a:ext uri="{9D8B030D-6E8A-4147-A177-3AD203B41FA5}">
                      <a16:colId xmlns:a16="http://schemas.microsoft.com/office/drawing/2014/main" val="473518776"/>
                    </a:ext>
                  </a:extLst>
                </a:gridCol>
              </a:tblGrid>
              <a:tr h="427590">
                <a:tc>
                  <a:txBody>
                    <a:bodyPr/>
                    <a:lstStyle/>
                    <a:p>
                      <a:r>
                        <a:rPr lang="it-IT" sz="1400" noProof="0">
                          <a:latin typeface="Lato" panose="020F0502020204030203" pitchFamily="34" charset="0"/>
                        </a:rPr>
                        <a:t>Prestazione</a:t>
                      </a:r>
                    </a:p>
                  </a:txBody>
                  <a:tcPr>
                    <a:solidFill>
                      <a:srgbClr val="60843C">
                        <a:alpha val="50000"/>
                      </a:srgbClr>
                    </a:solidFill>
                  </a:tcPr>
                </a:tc>
                <a:tc>
                  <a:txBody>
                    <a:bodyPr/>
                    <a:lstStyle/>
                    <a:p>
                      <a:pPr marL="360000" lvl="3" algn="r"/>
                      <a:r>
                        <a:rPr lang="it-IT" sz="1400" noProof="0">
                          <a:latin typeface="Lato" panose="020F0502020204030203" pitchFamily="34" charset="0"/>
                        </a:rPr>
                        <a:t>Massimale</a:t>
                      </a:r>
                    </a:p>
                  </a:txBody>
                  <a:tcPr>
                    <a:solidFill>
                      <a:srgbClr val="60843C">
                        <a:alpha val="50000"/>
                      </a:srgbClr>
                    </a:solidFill>
                  </a:tcPr>
                </a:tc>
                <a:tc>
                  <a:txBody>
                    <a:bodyPr/>
                    <a:lstStyle/>
                    <a:p>
                      <a:r>
                        <a:rPr lang="it-IT" sz="1400" noProof="0" dirty="0">
                          <a:latin typeface="Lato" panose="020F0502020204030203" pitchFamily="34" charset="0"/>
                        </a:rPr>
                        <a:t>Fruibilità</a:t>
                      </a:r>
                    </a:p>
                  </a:txBody>
                  <a:tcPr>
                    <a:solidFill>
                      <a:srgbClr val="60843C">
                        <a:alpha val="50000"/>
                      </a:srgbClr>
                    </a:solidFill>
                  </a:tcPr>
                </a:tc>
                <a:extLst>
                  <a:ext uri="{0D108BD9-81ED-4DB2-BD59-A6C34878D82A}">
                    <a16:rowId xmlns:a16="http://schemas.microsoft.com/office/drawing/2014/main" val="1412140424"/>
                  </a:ext>
                </a:extLst>
              </a:tr>
              <a:tr h="946800">
                <a:tc>
                  <a:txBody>
                    <a:bodyPr/>
                    <a:lstStyle/>
                    <a:p>
                      <a:r>
                        <a:rPr lang="it-IT" sz="1400" noProof="0">
                          <a:solidFill>
                            <a:srgbClr val="585858"/>
                          </a:solidFill>
                          <a:latin typeface="Lato" panose="020F0502020204030203" pitchFamily="34" charset="0"/>
                        </a:rPr>
                        <a:t>Prime visite specialistiche ginecologiche o visite specialistiche ginecologiche di controllo</a:t>
                      </a:r>
                    </a:p>
                  </a:txBody>
                  <a:tcPr anchor="ctr">
                    <a:solidFill>
                      <a:srgbClr val="60843C">
                        <a:alpha val="20000"/>
                      </a:srgbClr>
                    </a:solidFill>
                  </a:tcPr>
                </a:tc>
                <a:tc>
                  <a:txBody>
                    <a:bodyPr/>
                    <a:lstStyle/>
                    <a:p>
                      <a:pPr marL="360000" lvl="3" algn="r"/>
                      <a:r>
                        <a:rPr lang="it-IT" sz="1400" noProof="0">
                          <a:solidFill>
                            <a:srgbClr val="585858"/>
                          </a:solidFill>
                          <a:latin typeface="Lato" panose="020F0502020204030203" pitchFamily="34" charset="0"/>
                        </a:rPr>
                        <a:t>€ 70,00</a:t>
                      </a:r>
                    </a:p>
                  </a:txBody>
                  <a:tcPr anchor="ctr">
                    <a:solidFill>
                      <a:srgbClr val="60843C">
                        <a:alpha val="20000"/>
                      </a:srgbClr>
                    </a:solidFill>
                  </a:tcPr>
                </a:tc>
                <a:tc>
                  <a:txBody>
                    <a:bodyPr/>
                    <a:lstStyle/>
                    <a:p>
                      <a:r>
                        <a:rPr lang="it-IT" sz="1400" noProof="0" dirty="0">
                          <a:solidFill>
                            <a:srgbClr val="585858"/>
                          </a:solidFill>
                          <a:latin typeface="Lato" panose="020F0502020204030203" pitchFamily="34" charset="0"/>
                        </a:rPr>
                        <a:t>una volta all’anno</a:t>
                      </a:r>
                      <a:endParaRPr lang="it-IT" sz="1400" u="sng" noProof="0" dirty="0">
                        <a:solidFill>
                          <a:srgbClr val="585858"/>
                        </a:solidFill>
                        <a:latin typeface="Lato" panose="020F0502020204030203" pitchFamily="34" charset="0"/>
                      </a:endParaRPr>
                    </a:p>
                  </a:txBody>
                  <a:tcPr anchor="ctr">
                    <a:solidFill>
                      <a:srgbClr val="60843C">
                        <a:alpha val="20000"/>
                      </a:srgbClr>
                    </a:solidFill>
                  </a:tcPr>
                </a:tc>
                <a:extLst>
                  <a:ext uri="{0D108BD9-81ED-4DB2-BD59-A6C34878D82A}">
                    <a16:rowId xmlns:a16="http://schemas.microsoft.com/office/drawing/2014/main" val="1671871252"/>
                  </a:ext>
                </a:extLst>
              </a:tr>
              <a:tr h="946800">
                <a:tc>
                  <a:txBody>
                    <a:bodyPr/>
                    <a:lstStyle/>
                    <a:p>
                      <a:r>
                        <a:rPr lang="it-IT" sz="1400" noProof="0">
                          <a:solidFill>
                            <a:srgbClr val="585858"/>
                          </a:solidFill>
                          <a:latin typeface="Lato" panose="020F0502020204030203" pitchFamily="34" charset="0"/>
                        </a:rPr>
                        <a:t>Ecografia ginecologica o transvaginale di routine</a:t>
                      </a:r>
                    </a:p>
                  </a:txBody>
                  <a:tcPr anchor="ctr">
                    <a:solidFill>
                      <a:srgbClr val="60843C">
                        <a:alpha val="20000"/>
                      </a:srgbClr>
                    </a:solidFill>
                  </a:tcPr>
                </a:tc>
                <a:tc>
                  <a:txBody>
                    <a:bodyPr/>
                    <a:lstStyle/>
                    <a:p>
                      <a:pPr marL="360000" lvl="3" algn="r"/>
                      <a:r>
                        <a:rPr lang="it-IT" sz="1400" noProof="0">
                          <a:solidFill>
                            <a:srgbClr val="585858"/>
                          </a:solidFill>
                          <a:latin typeface="Lato" panose="020F0502020204030203" pitchFamily="34" charset="0"/>
                        </a:rPr>
                        <a:t>€ 50,00</a:t>
                      </a:r>
                    </a:p>
                  </a:txBody>
                  <a:tcPr anchor="ctr">
                    <a:solidFill>
                      <a:srgbClr val="60843C">
                        <a:alpha val="20000"/>
                      </a:srgbClr>
                    </a:solidFill>
                  </a:tcPr>
                </a:tc>
                <a:tc>
                  <a:txBody>
                    <a:bodyPr/>
                    <a:lstStyle/>
                    <a:p>
                      <a:r>
                        <a:rPr lang="it-IT" sz="1400" noProof="0" dirty="0">
                          <a:solidFill>
                            <a:srgbClr val="585858"/>
                          </a:solidFill>
                          <a:latin typeface="Lato" panose="020F0502020204030203" pitchFamily="34" charset="0"/>
                        </a:rPr>
                        <a:t>una volta all’anno</a:t>
                      </a:r>
                      <a:endParaRPr lang="it-IT" sz="1400" u="sng" noProof="0" dirty="0">
                        <a:solidFill>
                          <a:srgbClr val="585858"/>
                        </a:solidFill>
                        <a:latin typeface="Lato" panose="020F0502020204030203" pitchFamily="34" charset="0"/>
                      </a:endParaRPr>
                    </a:p>
                  </a:txBody>
                  <a:tcPr anchor="ctr">
                    <a:solidFill>
                      <a:srgbClr val="60843C">
                        <a:alpha val="20000"/>
                      </a:srgbClr>
                    </a:solidFill>
                  </a:tcPr>
                </a:tc>
                <a:extLst>
                  <a:ext uri="{0D108BD9-81ED-4DB2-BD59-A6C34878D82A}">
                    <a16:rowId xmlns:a16="http://schemas.microsoft.com/office/drawing/2014/main" val="2862203973"/>
                  </a:ext>
                </a:extLst>
              </a:tr>
              <a:tr h="946800">
                <a:tc>
                  <a:txBody>
                    <a:bodyPr/>
                    <a:lstStyle/>
                    <a:p>
                      <a:r>
                        <a:rPr lang="it-IT" sz="1400" noProof="0">
                          <a:solidFill>
                            <a:srgbClr val="585858"/>
                          </a:solidFill>
                          <a:latin typeface="Lato" panose="020F0502020204030203" pitchFamily="34" charset="0"/>
                        </a:rPr>
                        <a:t>Mammografia</a:t>
                      </a:r>
                      <a:endParaRPr lang="it-IT" sz="1400" b="1" noProof="0">
                        <a:solidFill>
                          <a:srgbClr val="585858"/>
                        </a:solidFill>
                        <a:latin typeface="Lato" panose="020F0502020204030203" pitchFamily="34" charset="0"/>
                      </a:endParaRPr>
                    </a:p>
                  </a:txBody>
                  <a:tcPr anchor="ctr">
                    <a:solidFill>
                      <a:srgbClr val="60843C">
                        <a:alpha val="20000"/>
                      </a:srgbClr>
                    </a:solidFill>
                  </a:tcPr>
                </a:tc>
                <a:tc>
                  <a:txBody>
                    <a:bodyPr/>
                    <a:lstStyle/>
                    <a:p>
                      <a:pPr marL="360000" lvl="3" algn="r"/>
                      <a:r>
                        <a:rPr lang="it-IT" sz="1400" noProof="0">
                          <a:solidFill>
                            <a:srgbClr val="585858"/>
                          </a:solidFill>
                          <a:latin typeface="Lato" panose="020F0502020204030203" pitchFamily="34" charset="0"/>
                        </a:rPr>
                        <a:t>€ 50,00</a:t>
                      </a:r>
                    </a:p>
                  </a:txBody>
                  <a:tcPr anchor="ctr">
                    <a:solidFill>
                      <a:srgbClr val="60843C">
                        <a:alpha val="20000"/>
                      </a:srgbClr>
                    </a:solidFill>
                  </a:tcPr>
                </a:tc>
                <a:tc>
                  <a:txBody>
                    <a:bodyPr/>
                    <a:lstStyle/>
                    <a:p>
                      <a:r>
                        <a:rPr lang="it-IT" sz="1400" u="none" noProof="0" dirty="0">
                          <a:solidFill>
                            <a:srgbClr val="585858"/>
                          </a:solidFill>
                          <a:latin typeface="Lato" panose="020F0502020204030203" pitchFamily="34" charset="0"/>
                        </a:rPr>
                        <a:t>una volta ogni due anni per le iscritte con età anagrafica tra i 40 e i 50 anni</a:t>
                      </a:r>
                    </a:p>
                  </a:txBody>
                  <a:tcPr anchor="ctr">
                    <a:solidFill>
                      <a:srgbClr val="60843C">
                        <a:alpha val="20000"/>
                      </a:srgbClr>
                    </a:solidFill>
                  </a:tcPr>
                </a:tc>
                <a:extLst>
                  <a:ext uri="{0D108BD9-81ED-4DB2-BD59-A6C34878D82A}">
                    <a16:rowId xmlns:a16="http://schemas.microsoft.com/office/drawing/2014/main" val="297192073"/>
                  </a:ext>
                </a:extLst>
              </a:tr>
            </a:tbl>
          </a:graphicData>
        </a:graphic>
      </p:graphicFrame>
    </p:spTree>
    <p:extLst>
      <p:ext uri="{BB962C8B-B14F-4D97-AF65-F5344CB8AC3E}">
        <p14:creationId xmlns:p14="http://schemas.microsoft.com/office/powerpoint/2010/main" val="2499471724"/>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aniPro" id="{C4910E2B-E21A-48B8-B640-0BCB08CF5412}" vid="{ECCBC39E-F6D2-4B61-AC19-377AE811501C}"/>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66b73e9-d218-4c77-82b8-a47737c9791c" xsi:nil="true"/>
    <lcf76f155ced4ddcb4097134ff3c332f xmlns="2c017b33-f762-44e5-a55b-1db1769d5f6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31B1D8616CB0946A51F67F4E6F65A2F" ma:contentTypeVersion="12" ma:contentTypeDescription="Create a new document." ma:contentTypeScope="" ma:versionID="0341011cd9eba739ebc609a1fcf1cdd0">
  <xsd:schema xmlns:xsd="http://www.w3.org/2001/XMLSchema" xmlns:xs="http://www.w3.org/2001/XMLSchema" xmlns:p="http://schemas.microsoft.com/office/2006/metadata/properties" xmlns:ns2="2c017b33-f762-44e5-a55b-1db1769d5f64" xmlns:ns3="366b73e9-d218-4c77-82b8-a47737c9791c" targetNamespace="http://schemas.microsoft.com/office/2006/metadata/properties" ma:root="true" ma:fieldsID="edfc2f51cfa7a1cc4cb3300f6b4f1685" ns2:_="" ns3:_="">
    <xsd:import namespace="2c017b33-f762-44e5-a55b-1db1769d5f64"/>
    <xsd:import namespace="366b73e9-d218-4c77-82b8-a47737c9791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017b33-f762-44e5-a55b-1db1769d5f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c16900d-8eda-48d5-a2cc-cf1b639add1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6b73e9-d218-4c77-82b8-a47737c9791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1d42298-78da-42d8-b05a-d8223814ee27}" ma:internalName="TaxCatchAll" ma:showField="CatchAllData" ma:web="366b73e9-d218-4c77-82b8-a47737c979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A0AC21-7920-45BD-BA39-19CEB85AAE23}">
  <ds:schemaRefs>
    <ds:schemaRef ds:uri="http://schemas.microsoft.com/office/2006/metadata/properties"/>
    <ds:schemaRef ds:uri="http://schemas.microsoft.com/office/infopath/2007/PartnerControls"/>
    <ds:schemaRef ds:uri="366b73e9-d218-4c77-82b8-a47737c9791c"/>
    <ds:schemaRef ds:uri="2c017b33-f762-44e5-a55b-1db1769d5f64"/>
  </ds:schemaRefs>
</ds:datastoreItem>
</file>

<file path=customXml/itemProps2.xml><?xml version="1.0" encoding="utf-8"?>
<ds:datastoreItem xmlns:ds="http://schemas.openxmlformats.org/officeDocument/2006/customXml" ds:itemID="{F9EC71E8-A5F8-4CAF-9511-C64E63F84091}">
  <ds:schemaRefs>
    <ds:schemaRef ds:uri="http://schemas.microsoft.com/sharepoint/v3/contenttype/forms"/>
  </ds:schemaRefs>
</ds:datastoreItem>
</file>

<file path=customXml/itemProps3.xml><?xml version="1.0" encoding="utf-8"?>
<ds:datastoreItem xmlns:ds="http://schemas.openxmlformats.org/officeDocument/2006/customXml" ds:itemID="{A17B08BF-E619-4EEB-BD36-AACCDC4DCC55}"/>
</file>

<file path=docProps/app.xml><?xml version="1.0" encoding="utf-8"?>
<Properties xmlns="http://schemas.openxmlformats.org/officeDocument/2006/extended-properties" xmlns:vt="http://schemas.openxmlformats.org/officeDocument/2006/docPropsVTypes">
  <Template>SaniPro</Template>
  <TotalTime>0</TotalTime>
  <Words>1323</Words>
  <Application>Microsoft Office PowerPoint</Application>
  <PresentationFormat>Breitbild</PresentationFormat>
  <Paragraphs>322</Paragraphs>
  <Slides>16</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16</vt:i4>
      </vt:variant>
    </vt:vector>
  </HeadingPairs>
  <TitlesOfParts>
    <vt:vector size="23" baseType="lpstr">
      <vt:lpstr>Arial</vt:lpstr>
      <vt:lpstr>Calibri</vt:lpstr>
      <vt:lpstr>Lato</vt:lpstr>
      <vt:lpstr>Trebuchet MS</vt:lpstr>
      <vt:lpstr>Wingdings</vt:lpstr>
      <vt:lpstr>Wingdings 3</vt:lpstr>
      <vt:lpstr>Facette</vt:lpstr>
      <vt:lpstr>PRESENTAZIONE NOMENCLATORE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NOMENCLATORE</dc:title>
  <dc:creator>nicole</dc:creator>
  <cp:lastModifiedBy>Michael Tappeiner</cp:lastModifiedBy>
  <cp:revision>44</cp:revision>
  <cp:lastPrinted>2023-02-21T15:05:02Z</cp:lastPrinted>
  <dcterms:created xsi:type="dcterms:W3CDTF">2018-11-26T16:27:32Z</dcterms:created>
  <dcterms:modified xsi:type="dcterms:W3CDTF">2024-06-05T07:31:15Z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0x010100031B1D8616CB0946A51F67F4E6F65A2F</vt:lpwstr>
  </property>
  <property fmtid="{D5CDD505-2E9C-101B-9397-08002B2CF9AE}" pid="3" name="Order">
    <vt:r8>978800</vt:r8>
  </property>
  <property fmtid="{D5CDD505-2E9C-101B-9397-08002B2CF9AE}" pid="4" name="MediaServiceImageTags">
    <vt:lpwstr/>
  </property>
</Properties>
</file>